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2" r:id="rId4"/>
    <p:sldMasterId id="2147483851" r:id="rId5"/>
    <p:sldMasterId id="2147483862" r:id="rId6"/>
    <p:sldMasterId id="2147483864" r:id="rId7"/>
    <p:sldMasterId id="2147483891" r:id="rId8"/>
    <p:sldMasterId id="2147483865" r:id="rId9"/>
  </p:sldMasterIdLst>
  <p:notesMasterIdLst>
    <p:notesMasterId r:id="rId24"/>
  </p:notesMasterIdLst>
  <p:handoutMasterIdLst>
    <p:handoutMasterId r:id="rId25"/>
  </p:handoutMasterIdLst>
  <p:sldIdLst>
    <p:sldId id="2134805013" r:id="rId10"/>
    <p:sldId id="1920" r:id="rId11"/>
    <p:sldId id="2134804905" r:id="rId12"/>
    <p:sldId id="2134804900" r:id="rId13"/>
    <p:sldId id="2134805049" r:id="rId14"/>
    <p:sldId id="2134805204" r:id="rId15"/>
    <p:sldId id="2134805012" r:id="rId16"/>
    <p:sldId id="2134804990" r:id="rId17"/>
    <p:sldId id="2134805035" r:id="rId18"/>
    <p:sldId id="2134805183" r:id="rId19"/>
    <p:sldId id="2134804988" r:id="rId20"/>
    <p:sldId id="2134805176" r:id="rId21"/>
    <p:sldId id="2134805198" r:id="rId22"/>
    <p:sldId id="2134805205" r:id="rId23"/>
  </p:sldIdLst>
  <p:sldSz cx="12192000" cy="6858000"/>
  <p:notesSz cx="9944100" cy="6805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SORUM Vibeke" initials="SV" lastIdx="1" clrIdx="1">
    <p:extLst>
      <p:ext uri="{19B8F6BF-5375-455C-9EA6-DF929625EA0E}">
        <p15:presenceInfo xmlns:p15="http://schemas.microsoft.com/office/powerpoint/2012/main" userId="S::vibeke.sorum@soprasteria.com::4b9886b5-2604-4d82-afc7-3ea6fcfe74fd" providerId="AD"/>
      </p:ext>
    </p:extLst>
  </p:cmAuthor>
  <p:cmAuthor id="8" name="GULLIKSEN Arne-Vetle" initials="GA" lastIdx="2" clrIdx="2">
    <p:extLst>
      <p:ext uri="{19B8F6BF-5375-455C-9EA6-DF929625EA0E}">
        <p15:presenceInfo xmlns:p15="http://schemas.microsoft.com/office/powerpoint/2012/main" userId="S::arne-vetle.gulliksen@soprasteria.com::f1c5950e-3a66-4d78-a746-438b9b53441d" providerId="AD"/>
      </p:ext>
    </p:extLst>
  </p:cmAuthor>
  <p:cmAuthor id="6" name="BUSCH Christian" initials="BC [2]" lastIdx="6" clrIdx="0">
    <p:extLst>
      <p:ext uri="{19B8F6BF-5375-455C-9EA6-DF929625EA0E}">
        <p15:presenceInfo xmlns:p15="http://schemas.microsoft.com/office/powerpoint/2012/main" userId="S-1-5-21-1248577188-10479689-3873521419-6591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4"/>
    <a:srgbClr val="5FC3B4"/>
    <a:srgbClr val="007ACC"/>
    <a:srgbClr val="95C11F"/>
    <a:srgbClr val="FFDC00"/>
    <a:srgbClr val="DBDBDB"/>
    <a:srgbClr val="FF8100"/>
    <a:srgbClr val="FFFFFF"/>
    <a:srgbClr val="07A38B"/>
    <a:srgbClr val="00A188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2B140C-961B-48BE-99B2-8D8690C927C6}" v="5" dt="2021-03-03T13:30:38.4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F909176-B8EA-41DD-8F92-1C989DF343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9110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/>
              <a:t>Sopra Steria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DC9821C-F7AD-4360-B041-FD7C83E573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2689" y="0"/>
            <a:ext cx="4309110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9990E-EF74-4690-9C49-66B753ABCBE5}" type="datetimeFigureOut">
              <a:rPr lang="fr-FR" smtClean="0"/>
              <a:t>10/11/2022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B8CF8D4-1618-452C-887D-A91AC8FC95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464152"/>
            <a:ext cx="4309110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Intitulé du document - Sopra Steria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C10792-DA87-4BDA-BA6B-D87502BBBF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2689" y="6464152"/>
            <a:ext cx="4309110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A86D7-3F34-4350-90B7-F3AF3732A6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58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9110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/>
              <a:t>Sopra Steria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32689" y="0"/>
            <a:ext cx="4309110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15751-71F6-48FA-9E72-AC2A9C8346A7}" type="datetimeFigureOut">
              <a:rPr lang="fr-FR" smtClean="0"/>
              <a:t>10/11/2022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4411" y="3275201"/>
            <a:ext cx="7955279" cy="267971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6464152"/>
            <a:ext cx="4309110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Intitulé du document - Sopra Steria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32689" y="6464152"/>
            <a:ext cx="4309110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9E83D-10BD-4912-838C-C14C2B9472B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44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9E83D-10BD-4912-838C-C14C2B9472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932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nb-NO" sz="2800" b="0" i="0">
              <a:solidFill>
                <a:srgbClr val="222222"/>
              </a:solidFill>
              <a:effectLst/>
              <a:latin typeface="Modera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BC461-9F5B-4D38-AC04-F603FBA8A1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42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3013"/>
            <a:ext cx="5964237" cy="335597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Slå sammen 9 og 10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9E83D-10BD-4912-838C-C14C2B9472B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166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9E83D-10BD-4912-838C-C14C2B9472B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391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9E83D-10BD-4912-838C-C14C2B9472B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4120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9E83D-10BD-4912-838C-C14C2B9472B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4A4A4A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899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BC336-12F2-4036-9D0F-6E7D028B63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23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9E83D-10BD-4912-838C-C14C2B9472B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5456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9E83D-10BD-4912-838C-C14C2B9472B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4421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315" y="2084327"/>
            <a:ext cx="9144000" cy="1519413"/>
          </a:xfrm>
        </p:spPr>
        <p:txBody>
          <a:bodyPr anchor="b">
            <a:normAutofit/>
          </a:bodyPr>
          <a:lstStyle>
            <a:lvl1pPr algn="l">
              <a:defRPr sz="5483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315" y="3860488"/>
            <a:ext cx="9144000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170432"/>
            <a:ext cx="1626139" cy="19184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83635"/>
            <a:ext cx="704874" cy="416906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3" y="5104148"/>
            <a:ext cx="329003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nb-NO" noProof="0"/>
              <a:t>Navn Navnesen</a:t>
            </a:r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5620" y="5104148"/>
            <a:ext cx="93030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nb-NO" noProof="0"/>
              <a:t>dd.mm.yy</a:t>
            </a:r>
          </a:p>
        </p:txBody>
      </p:sp>
      <p:sp>
        <p:nvSpPr>
          <p:cNvPr id="18" name="Plassholder for dato 17">
            <a:extLst>
              <a:ext uri="{FF2B5EF4-FFF2-40B4-BE49-F238E27FC236}">
                <a16:creationId xmlns:a16="http://schemas.microsoft.com/office/drawing/2014/main" id="{652BDE14-9BEA-4244-91C2-4A615BE70EB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84A83BD-5AEF-4E88-9BA4-18CF4C637B97}" type="datetime1">
              <a:rPr lang="nb-NO" smtClean="0"/>
              <a:t>10.11.2022</a:t>
            </a:fld>
            <a:endParaRPr lang="nb-NO"/>
          </a:p>
        </p:txBody>
      </p:sp>
      <p:sp>
        <p:nvSpPr>
          <p:cNvPr id="19" name="Plassholder for bunntekst 18">
            <a:extLst>
              <a:ext uri="{FF2B5EF4-FFF2-40B4-BE49-F238E27FC236}">
                <a16:creationId xmlns:a16="http://schemas.microsoft.com/office/drawing/2014/main" id="{F7311688-F88F-4C95-8A41-E0D915FCA86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83315" y="5393114"/>
            <a:ext cx="3290032" cy="389924"/>
          </a:xfrm>
        </p:spPr>
        <p:txBody>
          <a:bodyPr anchor="t">
            <a:normAutofit/>
          </a:bodyPr>
          <a:lstStyle>
            <a:lvl1pPr>
              <a:defRPr sz="1265"/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20" name="Plassholder for lysbildenummer 19">
            <a:extLst>
              <a:ext uri="{FF2B5EF4-FFF2-40B4-BE49-F238E27FC236}">
                <a16:creationId xmlns:a16="http://schemas.microsoft.com/office/drawing/2014/main" id="{EFA8C348-F7D6-46ED-9365-3BEAB314D94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2816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s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315" y="3184376"/>
            <a:ext cx="10806491" cy="2337559"/>
          </a:xfrm>
        </p:spPr>
        <p:txBody>
          <a:bodyPr anchor="b">
            <a:normAutofit/>
          </a:bodyPr>
          <a:lstStyle>
            <a:lvl1pPr>
              <a:defRPr sz="8435" cap="all" baseline="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2DE0-B50C-4293-BD7E-D8AB790F2164}" type="datetime1">
              <a:rPr lang="nb-NO" smtClean="0"/>
              <a:t>10.11.2022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2121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lit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315" y="3910661"/>
            <a:ext cx="10806491" cy="1519413"/>
          </a:xfrm>
        </p:spPr>
        <p:txBody>
          <a:bodyPr anchor="b">
            <a:normAutofit/>
          </a:bodyPr>
          <a:lstStyle>
            <a:lvl1pPr>
              <a:defRPr sz="5483" cap="all" baseline="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E417-9C79-4462-A970-BC5B6B9B1A7D}" type="datetime1">
              <a:rPr lang="nb-NO" smtClean="0"/>
              <a:t>10.11.2022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8084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x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1CB-5FD7-4F85-BB63-C177535A45AA}" type="datetime1">
              <a:rPr lang="nb-NO" smtClean="0"/>
              <a:t>10.11.2022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93CDAAF-0A1D-4E30-BDF4-5F1522786F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315" y="2456019"/>
            <a:ext cx="3353302" cy="329157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3633B4FE-1A74-4469-A955-AEC7C7511E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36504" y="2456019"/>
            <a:ext cx="3353302" cy="329157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2B647C84-5C6A-4934-AF8B-33EB10411F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78273" y="2456019"/>
            <a:ext cx="3353302" cy="329157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3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69D269D-CF15-4DD4-9F8A-A45648ABC1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40266" y="-1"/>
            <a:ext cx="4251734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/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83315" y="1669558"/>
            <a:ext cx="7048261" cy="467511"/>
          </a:xfrm>
        </p:spPr>
        <p:txBody>
          <a:bodyPr>
            <a:normAutofit/>
          </a:bodyPr>
          <a:lstStyle>
            <a:lvl1pPr>
              <a:defRPr sz="1687"/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93CDAAF-0A1D-4E30-BDF4-5F1522786F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315" y="2456019"/>
            <a:ext cx="3353302" cy="32915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125"/>
            </a:lvl1pPr>
          </a:lstStyle>
          <a:p>
            <a:pPr lvl="0"/>
            <a:r>
              <a:rPr lang="en-US" err="1"/>
              <a:t>Standardtekst</a:t>
            </a:r>
            <a:endParaRPr lang="en-US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2B647C84-5C6A-4934-AF8B-33EB10411F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78273" y="2456019"/>
            <a:ext cx="3353302" cy="32915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125"/>
            </a:lvl1pPr>
          </a:lstStyle>
          <a:p>
            <a:pPr lvl="0"/>
            <a:r>
              <a:rPr lang="en-US" err="1"/>
              <a:t>Standardtekst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96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2">
            <a:extLst>
              <a:ext uri="{FF2B5EF4-FFF2-40B4-BE49-F238E27FC236}">
                <a16:creationId xmlns:a16="http://schemas.microsoft.com/office/drawing/2014/main" id="{BBBCD936-BFAE-449A-8A24-0073D81BA78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40266" y="-1"/>
            <a:ext cx="4251734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/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315" y="1669558"/>
            <a:ext cx="7048262" cy="467511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48E80-ADAC-49BB-B6F4-B2B11FA0DC0C}" type="datetime1">
              <a:rPr lang="nb-NO" smtClean="0"/>
              <a:t>10.11.2022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93CDAAF-0A1D-4E30-BDF4-5F1522786F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314" y="2456019"/>
            <a:ext cx="7048262" cy="329157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96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69D269D-CF15-4DD4-9F8A-A45648ABC1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57961" y="0"/>
            <a:ext cx="7934040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 anchor="t" anchorCtr="1">
            <a:normAutofit/>
          </a:bodyPr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315" y="1202046"/>
            <a:ext cx="3416572" cy="9350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977F2-2659-402F-AE48-444DDB6DCD7C}" type="datetime1">
              <a:rPr lang="nb-NO" smtClean="0"/>
              <a:t>10.11.2022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93CDAAF-0A1D-4E30-BDF4-5F1522786F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314" y="2456019"/>
            <a:ext cx="3416572" cy="329157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72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7E55B23D-A101-4B76-A4BE-631E88A6A7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7B82245-16DA-401F-8DBC-67FF7499AA88}" type="datetime1">
              <a:rPr lang="nb-NO" smtClean="0"/>
              <a:t>10.11.2022</a:t>
            </a:fld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10E39287-A8EF-4C34-A1FC-3948F255269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83315" y="683635"/>
            <a:ext cx="705946" cy="419050"/>
          </a:xfr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10B431D3-7494-4FBC-B3D0-A66DB1B545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3316" y="6170432"/>
            <a:ext cx="1626139" cy="19184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21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83315" y="3176675"/>
            <a:ext cx="10806491" cy="2279120"/>
          </a:xfrm>
        </p:spPr>
        <p:txBody>
          <a:bodyPr anchor="b">
            <a:normAutofit/>
          </a:bodyPr>
          <a:lstStyle>
            <a:lvl1pPr>
              <a:defRPr sz="5483" cap="all" baseline="0"/>
            </a:lvl1pPr>
          </a:lstStyle>
          <a:p>
            <a:r>
              <a:rPr lang="nb-NO"/>
              <a:t>Klikk for å legge til sitat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AD2B5-5AE2-4929-9644-7553B485DDAD}" type="datetime1">
              <a:rPr lang="nb-NO" smtClean="0"/>
              <a:t>10.11.2022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A523B242-05F3-4E7B-8EDE-994BA2F083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315" y="5595673"/>
            <a:ext cx="10806491" cy="194797"/>
          </a:xfrm>
        </p:spPr>
        <p:txBody>
          <a:bodyPr>
            <a:normAutofit/>
          </a:bodyPr>
          <a:lstStyle>
            <a:lvl1pPr marL="0" indent="0">
              <a:buNone/>
              <a:defRPr sz="1265" cap="all" baseline="0"/>
            </a:lvl1pPr>
          </a:lstStyle>
          <a:p>
            <a:pPr lvl="0"/>
            <a:r>
              <a:rPr lang="en-US" err="1"/>
              <a:t>Sitert</a:t>
            </a:r>
            <a:r>
              <a:rPr lang="en-US"/>
              <a:t> </a:t>
            </a:r>
            <a:r>
              <a:rPr lang="en-US" err="1"/>
              <a:t>Kilde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84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side /m bildebakgrunn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CCCE99AD-0406-40AA-BCE7-C39ABF192C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83315" y="3936382"/>
            <a:ext cx="10806491" cy="1519413"/>
          </a:xfrm>
        </p:spPr>
        <p:txBody>
          <a:bodyPr anchor="b">
            <a:normAutofit/>
          </a:bodyPr>
          <a:lstStyle>
            <a:lvl1pPr>
              <a:defRPr sz="5483" cap="all" baseline="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legge til sitat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DBC7372-E770-4DEA-B54B-00D51CBB110B}" type="datetime1">
              <a:rPr lang="nb-NO" smtClean="0"/>
              <a:t>10.11.2022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A523B242-05F3-4E7B-8EDE-994BA2F083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315" y="5595673"/>
            <a:ext cx="10806491" cy="194797"/>
          </a:xfrm>
        </p:spPr>
        <p:txBody>
          <a:bodyPr>
            <a:normAutofit/>
          </a:bodyPr>
          <a:lstStyle>
            <a:lvl1pPr marL="0" indent="0">
              <a:buNone/>
              <a:defRPr sz="1265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err="1"/>
              <a:t>Sitert</a:t>
            </a:r>
            <a:r>
              <a:rPr lang="en-US"/>
              <a:t> </a:t>
            </a:r>
            <a:r>
              <a:rPr lang="en-US" err="1"/>
              <a:t>Kilde</a:t>
            </a:r>
            <a:endParaRPr lang="en-US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A4AE70EA-EB2B-4642-8AB7-DC90C3F6A3D9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83315" y="683635"/>
            <a:ext cx="705946" cy="419050"/>
          </a:xfr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52CA5463-497B-4D4A-821F-C1642E29C5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3316" y="6170432"/>
            <a:ext cx="1626139" cy="19184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15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3315" y="2456019"/>
            <a:ext cx="5188127" cy="329157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01679" y="2456019"/>
            <a:ext cx="5188127" cy="329157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CCE0E-03CD-482E-942B-D7C787C5A0D1}" type="datetime1">
              <a:rPr lang="nb-NO" smtClean="0"/>
              <a:t>10.11.2022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4670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bildest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315" y="2084327"/>
            <a:ext cx="6941968" cy="1519413"/>
          </a:xfrm>
        </p:spPr>
        <p:txBody>
          <a:bodyPr anchor="b">
            <a:normAutofit/>
          </a:bodyPr>
          <a:lstStyle>
            <a:lvl1pPr algn="l">
              <a:defRPr sz="5483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314" y="3860488"/>
            <a:ext cx="6941968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170432"/>
            <a:ext cx="1626139" cy="19184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83635"/>
            <a:ext cx="704874" cy="416906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3" y="5104148"/>
            <a:ext cx="329003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Navn</a:t>
            </a:r>
            <a:r>
              <a:rPr lang="en-US"/>
              <a:t> </a:t>
            </a:r>
            <a:r>
              <a:rPr lang="en-US" err="1"/>
              <a:t>Navnesen</a:t>
            </a:r>
            <a:endParaRPr lang="en-US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5620" y="5104148"/>
            <a:ext cx="93030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dd.mm.yy</a:t>
            </a:r>
            <a:endParaRPr lang="en-US"/>
          </a:p>
        </p:txBody>
      </p:sp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09618C08-F29C-40C4-8567-0AA1633165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40266" y="-1"/>
            <a:ext cx="4251734" cy="686166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/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12" name="Plassholder for dato 11">
            <a:extLst>
              <a:ext uri="{FF2B5EF4-FFF2-40B4-BE49-F238E27FC236}">
                <a16:creationId xmlns:a16="http://schemas.microsoft.com/office/drawing/2014/main" id="{56B53AF6-B139-48E4-B8B2-15266DC4DC4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6BFF70B-FA5A-49E1-9E3D-82B8F4F1E752}" type="datetime1">
              <a:rPr lang="nb-NO" smtClean="0"/>
              <a:t>10.11.2022</a:t>
            </a:fld>
            <a:endParaRPr lang="nb-NO"/>
          </a:p>
        </p:txBody>
      </p:sp>
      <p:sp>
        <p:nvSpPr>
          <p:cNvPr id="19" name="Plassholder for bunntekst 18">
            <a:extLst>
              <a:ext uri="{FF2B5EF4-FFF2-40B4-BE49-F238E27FC236}">
                <a16:creationId xmlns:a16="http://schemas.microsoft.com/office/drawing/2014/main" id="{1EEE1C09-86BF-4F2C-8464-4675F6B481B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83315" y="5393114"/>
            <a:ext cx="3290032" cy="389924"/>
          </a:xfrm>
        </p:spPr>
        <p:txBody>
          <a:bodyPr anchor="t">
            <a:normAutofit/>
          </a:bodyPr>
          <a:lstStyle>
            <a:lvl1pPr>
              <a:defRPr sz="1265"/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20" name="Plassholder for lysbildenummer 19">
            <a:extLst>
              <a:ext uri="{FF2B5EF4-FFF2-40B4-BE49-F238E27FC236}">
                <a16:creationId xmlns:a16="http://schemas.microsoft.com/office/drawing/2014/main" id="{34EC6E11-8AB0-4BC8-93DC-407904FA9C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3486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83315" y="2456019"/>
            <a:ext cx="5188127" cy="324661"/>
          </a:xfrm>
        </p:spPr>
        <p:txBody>
          <a:bodyPr anchor="b">
            <a:normAutofit/>
          </a:bodyPr>
          <a:lstStyle>
            <a:lvl1pPr marL="0" indent="0">
              <a:spcAft>
                <a:spcPts val="0"/>
              </a:spcAft>
              <a:buNone/>
              <a:defRPr sz="2109" b="1"/>
            </a:lvl1pPr>
            <a:lvl2pPr marL="456982" indent="0">
              <a:buNone/>
              <a:defRPr sz="1999" b="1"/>
            </a:lvl2pPr>
            <a:lvl3pPr marL="913965" indent="0">
              <a:buNone/>
              <a:defRPr sz="1799" b="1"/>
            </a:lvl3pPr>
            <a:lvl4pPr marL="1370947" indent="0">
              <a:buNone/>
              <a:defRPr sz="1599" b="1"/>
            </a:lvl4pPr>
            <a:lvl5pPr marL="1827929" indent="0">
              <a:buNone/>
              <a:defRPr sz="1599" b="1"/>
            </a:lvl5pPr>
            <a:lvl6pPr marL="2284911" indent="0">
              <a:buNone/>
              <a:defRPr sz="1599" b="1"/>
            </a:lvl6pPr>
            <a:lvl7pPr marL="2741893" indent="0">
              <a:buNone/>
              <a:defRPr sz="1599" b="1"/>
            </a:lvl7pPr>
            <a:lvl8pPr marL="3198876" indent="0">
              <a:buNone/>
              <a:defRPr sz="1599" b="1"/>
            </a:lvl8pPr>
            <a:lvl9pPr marL="3655858" indent="0">
              <a:buNone/>
              <a:defRPr sz="1599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83315" y="2780680"/>
            <a:ext cx="5188127" cy="296691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301679" y="2456019"/>
            <a:ext cx="5188127" cy="324661"/>
          </a:xfrm>
        </p:spPr>
        <p:txBody>
          <a:bodyPr anchor="b">
            <a:normAutofit/>
          </a:bodyPr>
          <a:lstStyle>
            <a:lvl1pPr marL="0" indent="0">
              <a:spcAft>
                <a:spcPts val="0"/>
              </a:spcAft>
              <a:buNone/>
              <a:defRPr sz="2109" b="1"/>
            </a:lvl1pPr>
            <a:lvl2pPr marL="456982" indent="0">
              <a:buNone/>
              <a:defRPr sz="1999" b="1"/>
            </a:lvl2pPr>
            <a:lvl3pPr marL="913965" indent="0">
              <a:buNone/>
              <a:defRPr sz="1799" b="1"/>
            </a:lvl3pPr>
            <a:lvl4pPr marL="1370947" indent="0">
              <a:buNone/>
              <a:defRPr sz="1599" b="1"/>
            </a:lvl4pPr>
            <a:lvl5pPr marL="1827929" indent="0">
              <a:buNone/>
              <a:defRPr sz="1599" b="1"/>
            </a:lvl5pPr>
            <a:lvl6pPr marL="2284911" indent="0">
              <a:buNone/>
              <a:defRPr sz="1599" b="1"/>
            </a:lvl6pPr>
            <a:lvl7pPr marL="2741893" indent="0">
              <a:buNone/>
              <a:defRPr sz="1599" b="1"/>
            </a:lvl7pPr>
            <a:lvl8pPr marL="3198876" indent="0">
              <a:buNone/>
              <a:defRPr sz="1599" b="1"/>
            </a:lvl8pPr>
            <a:lvl9pPr marL="3655858" indent="0">
              <a:buNone/>
              <a:defRPr sz="1599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301679" y="2780680"/>
            <a:ext cx="5188127" cy="296691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A406-6D61-47EA-B15A-C6DA5DC35A3D}" type="datetime1">
              <a:rPr lang="nb-NO" smtClean="0"/>
              <a:t>10.11.2022</a:t>
            </a:fld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2DA985E1-7DD2-458A-A77D-21904FB8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8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429C0-28D4-45B6-A083-FDA92970D3B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9024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4068-5D6F-429C-9D24-D53D346576D4}" type="datetime1">
              <a:rPr lang="nb-NO" smtClean="0"/>
              <a:t>10.11.2022</a:t>
            </a:fld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7578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4068-5D6F-429C-9D24-D53D346576D4}" type="datetime1">
              <a:rPr lang="nb-NO" smtClean="0"/>
              <a:t>10.11.2022</a:t>
            </a:fld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7578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3258-7967-494E-9167-E36E1E114B8E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OPPTAKSRAPPORT 2018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5505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5505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89521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315" y="2084327"/>
            <a:ext cx="9144000" cy="1519413"/>
          </a:xfrm>
        </p:spPr>
        <p:txBody>
          <a:bodyPr anchor="b">
            <a:normAutofit/>
          </a:bodyPr>
          <a:lstStyle>
            <a:lvl1pPr algn="l">
              <a:defRPr sz="5483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315" y="3860488"/>
            <a:ext cx="9144000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170432"/>
            <a:ext cx="1626139" cy="19184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83635"/>
            <a:ext cx="704874" cy="416906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3" y="5104148"/>
            <a:ext cx="329003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nb-NO" noProof="0"/>
              <a:t>Navn Navnesen</a:t>
            </a:r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5620" y="5104148"/>
            <a:ext cx="93030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nb-NO" noProof="0"/>
              <a:t>dd.mm.yy</a:t>
            </a:r>
          </a:p>
        </p:txBody>
      </p:sp>
      <p:sp>
        <p:nvSpPr>
          <p:cNvPr id="18" name="Plassholder for dato 17">
            <a:extLst>
              <a:ext uri="{FF2B5EF4-FFF2-40B4-BE49-F238E27FC236}">
                <a16:creationId xmlns:a16="http://schemas.microsoft.com/office/drawing/2014/main" id="{652BDE14-9BEA-4244-91C2-4A615BE70EB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84A83BD-5AEF-4E88-9BA4-18CF4C637B97}" type="datetime1">
              <a:rPr lang="nb-NO" smtClean="0"/>
              <a:t>10.11.2022</a:t>
            </a:fld>
            <a:endParaRPr lang="nb-NO"/>
          </a:p>
        </p:txBody>
      </p:sp>
      <p:sp>
        <p:nvSpPr>
          <p:cNvPr id="19" name="Plassholder for bunntekst 18">
            <a:extLst>
              <a:ext uri="{FF2B5EF4-FFF2-40B4-BE49-F238E27FC236}">
                <a16:creationId xmlns:a16="http://schemas.microsoft.com/office/drawing/2014/main" id="{F7311688-F88F-4C95-8A41-E0D915FCA86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83315" y="5393114"/>
            <a:ext cx="3290032" cy="389924"/>
          </a:xfrm>
        </p:spPr>
        <p:txBody>
          <a:bodyPr anchor="t">
            <a:normAutofit/>
          </a:bodyPr>
          <a:lstStyle>
            <a:lvl1pPr>
              <a:defRPr sz="1265"/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20" name="Plassholder for lysbildenummer 19">
            <a:extLst>
              <a:ext uri="{FF2B5EF4-FFF2-40B4-BE49-F238E27FC236}">
                <a16:creationId xmlns:a16="http://schemas.microsoft.com/office/drawing/2014/main" id="{EFA8C348-F7D6-46ED-9365-3BEAB314D94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10262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bildest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315" y="2084327"/>
            <a:ext cx="6941968" cy="1519413"/>
          </a:xfrm>
        </p:spPr>
        <p:txBody>
          <a:bodyPr anchor="b">
            <a:normAutofit/>
          </a:bodyPr>
          <a:lstStyle>
            <a:lvl1pPr algn="l">
              <a:defRPr sz="5483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314" y="3860488"/>
            <a:ext cx="6941968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170432"/>
            <a:ext cx="1626139" cy="19184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83635"/>
            <a:ext cx="704874" cy="416906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3" y="5104148"/>
            <a:ext cx="329003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Navn</a:t>
            </a:r>
            <a:r>
              <a:rPr lang="en-US"/>
              <a:t> </a:t>
            </a:r>
            <a:r>
              <a:rPr lang="en-US" err="1"/>
              <a:t>Navnesen</a:t>
            </a:r>
            <a:endParaRPr lang="en-US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5620" y="5104148"/>
            <a:ext cx="93030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dd.mm.yy</a:t>
            </a:r>
            <a:endParaRPr lang="en-US"/>
          </a:p>
        </p:txBody>
      </p:sp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09618C08-F29C-40C4-8567-0AA1633165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40266" y="-1"/>
            <a:ext cx="4251734" cy="686166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/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12" name="Plassholder for dato 11">
            <a:extLst>
              <a:ext uri="{FF2B5EF4-FFF2-40B4-BE49-F238E27FC236}">
                <a16:creationId xmlns:a16="http://schemas.microsoft.com/office/drawing/2014/main" id="{56B53AF6-B139-48E4-B8B2-15266DC4DC4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6BFF70B-FA5A-49E1-9E3D-82B8F4F1E752}" type="datetime1">
              <a:rPr lang="nb-NO" smtClean="0"/>
              <a:t>10.11.2022</a:t>
            </a:fld>
            <a:endParaRPr lang="nb-NO"/>
          </a:p>
        </p:txBody>
      </p:sp>
      <p:sp>
        <p:nvSpPr>
          <p:cNvPr id="19" name="Plassholder for bunntekst 18">
            <a:extLst>
              <a:ext uri="{FF2B5EF4-FFF2-40B4-BE49-F238E27FC236}">
                <a16:creationId xmlns:a16="http://schemas.microsoft.com/office/drawing/2014/main" id="{1EEE1C09-86BF-4F2C-8464-4675F6B481B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83315" y="5393114"/>
            <a:ext cx="3290032" cy="389924"/>
          </a:xfrm>
        </p:spPr>
        <p:txBody>
          <a:bodyPr anchor="t">
            <a:normAutofit/>
          </a:bodyPr>
          <a:lstStyle>
            <a:lvl1pPr>
              <a:defRPr sz="1265"/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20" name="Plassholder for lysbildenummer 19">
            <a:extLst>
              <a:ext uri="{FF2B5EF4-FFF2-40B4-BE49-F238E27FC236}">
                <a16:creationId xmlns:a16="http://schemas.microsoft.com/office/drawing/2014/main" id="{34EC6E11-8AB0-4BC8-93DC-407904FA9C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92540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bildest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316" y="2012878"/>
            <a:ext cx="5102081" cy="1519413"/>
          </a:xfrm>
        </p:spPr>
        <p:txBody>
          <a:bodyPr anchor="b">
            <a:normAutofit/>
          </a:bodyPr>
          <a:lstStyle>
            <a:lvl1pPr algn="l">
              <a:defRPr sz="3374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315" y="3860488"/>
            <a:ext cx="5102081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170432"/>
            <a:ext cx="1626139" cy="19184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83635"/>
            <a:ext cx="704874" cy="416906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3" y="5104148"/>
            <a:ext cx="329003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Navn</a:t>
            </a:r>
            <a:r>
              <a:rPr lang="en-US"/>
              <a:t> </a:t>
            </a:r>
            <a:r>
              <a:rPr lang="en-US" err="1"/>
              <a:t>Navnesen</a:t>
            </a:r>
            <a:endParaRPr lang="en-US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5620" y="5104148"/>
            <a:ext cx="93030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dd.mm.yy</a:t>
            </a:r>
            <a:endParaRPr lang="en-US"/>
          </a:p>
        </p:txBody>
      </p:sp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B43FD533-FAAC-4103-AFC1-88E78E1E14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2786" y="0"/>
            <a:ext cx="6099214" cy="686166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1" name="Plassholder for dato 20">
            <a:extLst>
              <a:ext uri="{FF2B5EF4-FFF2-40B4-BE49-F238E27FC236}">
                <a16:creationId xmlns:a16="http://schemas.microsoft.com/office/drawing/2014/main" id="{A89FCEFC-C9A7-48DC-A2F7-BE4D4DA94CF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61A4989-B116-4061-8F5F-F7E322C9F2ED}" type="datetime1">
              <a:rPr lang="nb-NO" smtClean="0"/>
              <a:t>10.11.2022</a:t>
            </a:fld>
            <a:endParaRPr lang="nb-NO"/>
          </a:p>
        </p:txBody>
      </p:sp>
      <p:sp>
        <p:nvSpPr>
          <p:cNvPr id="22" name="Plassholder for bunntekst 21">
            <a:extLst>
              <a:ext uri="{FF2B5EF4-FFF2-40B4-BE49-F238E27FC236}">
                <a16:creationId xmlns:a16="http://schemas.microsoft.com/office/drawing/2014/main" id="{86F6B1E1-7108-4CA0-9B2D-EC94564CFD5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83315" y="5393114"/>
            <a:ext cx="3290032" cy="389924"/>
          </a:xfrm>
        </p:spPr>
        <p:txBody>
          <a:bodyPr anchor="t">
            <a:normAutofit/>
          </a:bodyPr>
          <a:lstStyle>
            <a:lvl1pPr>
              <a:defRPr sz="1265"/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23" name="Plassholder for lysbildenummer 22">
            <a:extLst>
              <a:ext uri="{FF2B5EF4-FFF2-40B4-BE49-F238E27FC236}">
                <a16:creationId xmlns:a16="http://schemas.microsoft.com/office/drawing/2014/main" id="{60A9F8C1-89C0-4B7B-9A1C-3CEF3EA77DD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161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bildest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316" y="2012878"/>
            <a:ext cx="5102081" cy="1519413"/>
          </a:xfrm>
        </p:spPr>
        <p:txBody>
          <a:bodyPr anchor="b">
            <a:normAutofit/>
          </a:bodyPr>
          <a:lstStyle>
            <a:lvl1pPr algn="l">
              <a:defRPr sz="3374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315" y="3860488"/>
            <a:ext cx="5102081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170432"/>
            <a:ext cx="1626139" cy="19184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83635"/>
            <a:ext cx="704874" cy="416906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3" y="5104148"/>
            <a:ext cx="329003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Navn</a:t>
            </a:r>
            <a:r>
              <a:rPr lang="en-US"/>
              <a:t> </a:t>
            </a:r>
            <a:r>
              <a:rPr lang="en-US" err="1"/>
              <a:t>Navnesen</a:t>
            </a:r>
            <a:endParaRPr lang="en-US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5620" y="5104148"/>
            <a:ext cx="93030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dd.mm.yy</a:t>
            </a:r>
            <a:endParaRPr lang="en-US"/>
          </a:p>
        </p:txBody>
      </p:sp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B43FD533-FAAC-4103-AFC1-88E78E1E14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2786" y="0"/>
            <a:ext cx="6099214" cy="686166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1" name="Plassholder for dato 20">
            <a:extLst>
              <a:ext uri="{FF2B5EF4-FFF2-40B4-BE49-F238E27FC236}">
                <a16:creationId xmlns:a16="http://schemas.microsoft.com/office/drawing/2014/main" id="{A89FCEFC-C9A7-48DC-A2F7-BE4D4DA94CF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61A4989-B116-4061-8F5F-F7E322C9F2ED}" type="datetime1">
              <a:rPr lang="nb-NO" smtClean="0"/>
              <a:t>10.11.2022</a:t>
            </a:fld>
            <a:endParaRPr lang="nb-NO"/>
          </a:p>
        </p:txBody>
      </p:sp>
      <p:sp>
        <p:nvSpPr>
          <p:cNvPr id="22" name="Plassholder for bunntekst 21">
            <a:extLst>
              <a:ext uri="{FF2B5EF4-FFF2-40B4-BE49-F238E27FC236}">
                <a16:creationId xmlns:a16="http://schemas.microsoft.com/office/drawing/2014/main" id="{86F6B1E1-7108-4CA0-9B2D-EC94564CFD5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83315" y="5393114"/>
            <a:ext cx="3290032" cy="389924"/>
          </a:xfrm>
        </p:spPr>
        <p:txBody>
          <a:bodyPr anchor="t">
            <a:normAutofit/>
          </a:bodyPr>
          <a:lstStyle>
            <a:lvl1pPr>
              <a:defRPr sz="1265"/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23" name="Plassholder for lysbildenummer 22">
            <a:extLst>
              <a:ext uri="{FF2B5EF4-FFF2-40B4-BE49-F238E27FC236}">
                <a16:creationId xmlns:a16="http://schemas.microsoft.com/office/drawing/2014/main" id="{60A9F8C1-89C0-4B7B-9A1C-3CEF3EA77DD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74285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bildest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B43FD533-FAAC-4103-AFC1-88E78E1E14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57961" y="0"/>
            <a:ext cx="7934040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315" y="2012878"/>
            <a:ext cx="3259663" cy="1519413"/>
          </a:xfrm>
        </p:spPr>
        <p:txBody>
          <a:bodyPr anchor="b">
            <a:normAutofit/>
          </a:bodyPr>
          <a:lstStyle>
            <a:lvl1pPr algn="l">
              <a:defRPr sz="3374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315" y="3860488"/>
            <a:ext cx="3259663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170432"/>
            <a:ext cx="1626139" cy="19184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83635"/>
            <a:ext cx="704874" cy="416906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3" y="5104148"/>
            <a:ext cx="2277715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Navn</a:t>
            </a:r>
            <a:r>
              <a:rPr lang="en-US"/>
              <a:t> </a:t>
            </a:r>
            <a:r>
              <a:rPr lang="en-US" err="1"/>
              <a:t>Navnesen</a:t>
            </a:r>
            <a:endParaRPr lang="en-US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6799" y="5104148"/>
            <a:ext cx="885778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dd.mm.yy</a:t>
            </a:r>
            <a:endParaRPr lang="en-US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0DF801A-44A6-423A-BF4C-1FE70682DC7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5A6542B-9D24-47E9-A96F-F16A81806550}" type="datetime1">
              <a:rPr lang="nb-NO" smtClean="0"/>
              <a:t>10.11.2022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BAE66B1-31BF-4A40-98BB-F23031F6D52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83315" y="5393114"/>
            <a:ext cx="3290032" cy="389924"/>
          </a:xfrm>
        </p:spPr>
        <p:txBody>
          <a:bodyPr anchor="t">
            <a:normAutofit/>
          </a:bodyPr>
          <a:lstStyle>
            <a:lvl1pPr>
              <a:defRPr sz="1265"/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DEC930FD-CA96-49B1-B552-D06E6707163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6956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, samarbei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315" y="2084327"/>
            <a:ext cx="9144000" cy="1519413"/>
          </a:xfrm>
        </p:spPr>
        <p:txBody>
          <a:bodyPr anchor="b">
            <a:normAutofit/>
          </a:bodyPr>
          <a:lstStyle>
            <a:lvl1pPr algn="l">
              <a:defRPr sz="5483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315" y="3860488"/>
            <a:ext cx="9144000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170432"/>
            <a:ext cx="1626139" cy="19184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83635"/>
            <a:ext cx="704874" cy="416906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3" y="5104148"/>
            <a:ext cx="329003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Navn</a:t>
            </a:r>
            <a:r>
              <a:rPr lang="en-US"/>
              <a:t> </a:t>
            </a:r>
            <a:r>
              <a:rPr lang="en-US" err="1"/>
              <a:t>Navnesen</a:t>
            </a:r>
            <a:endParaRPr lang="en-US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5620" y="5104148"/>
            <a:ext cx="93030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dd.mm.yy</a:t>
            </a:r>
            <a:endParaRPr lang="en-US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D92300A2-C93F-436A-A8E9-E76E890344C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298F1B-F960-4718-940D-02B9A19C0179}" type="datetime1">
              <a:rPr lang="nb-NO" smtClean="0"/>
              <a:t>10.11.2022</a:t>
            </a:fld>
            <a:endParaRPr lang="nb-NO"/>
          </a:p>
        </p:txBody>
      </p:sp>
      <p:sp>
        <p:nvSpPr>
          <p:cNvPr id="20" name="Plassholder for bunntekst 19">
            <a:extLst>
              <a:ext uri="{FF2B5EF4-FFF2-40B4-BE49-F238E27FC236}">
                <a16:creationId xmlns:a16="http://schemas.microsoft.com/office/drawing/2014/main" id="{57E1B67A-48D1-4E05-B780-6CFCC194968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83315" y="5393114"/>
            <a:ext cx="3290032" cy="389924"/>
          </a:xfrm>
        </p:spPr>
        <p:txBody>
          <a:bodyPr anchor="t">
            <a:normAutofit/>
          </a:bodyPr>
          <a:lstStyle>
            <a:lvl1pPr>
              <a:defRPr sz="1265"/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03FECDC5-AA49-4FC4-BAFD-0FF7FC54F45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E18F7118-4BBA-4894-9865-C9BC85EE8D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1008956" y="683635"/>
            <a:ext cx="501339" cy="457632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 algn="ctr">
              <a:buNone/>
              <a:defRPr sz="843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85322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, samarbeid - bildest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316" y="2084327"/>
            <a:ext cx="6942209" cy="1519413"/>
          </a:xfrm>
        </p:spPr>
        <p:txBody>
          <a:bodyPr anchor="b">
            <a:normAutofit/>
          </a:bodyPr>
          <a:lstStyle>
            <a:lvl1pPr algn="l">
              <a:defRPr sz="5483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315" y="3860488"/>
            <a:ext cx="6942209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170432"/>
            <a:ext cx="1626139" cy="19184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83635"/>
            <a:ext cx="704874" cy="416906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3" y="5104148"/>
            <a:ext cx="329003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Navn</a:t>
            </a:r>
            <a:r>
              <a:rPr lang="en-US"/>
              <a:t> </a:t>
            </a:r>
            <a:r>
              <a:rPr lang="en-US" err="1"/>
              <a:t>Navnesen</a:t>
            </a:r>
            <a:endParaRPr lang="en-US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5620" y="5104148"/>
            <a:ext cx="93030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dd.mm.yy</a:t>
            </a:r>
            <a:endParaRPr lang="en-US"/>
          </a:p>
        </p:txBody>
      </p:sp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09618C08-F29C-40C4-8567-0AA1633165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40266" y="-1"/>
            <a:ext cx="4251734" cy="686166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/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C9975B5-4B5A-4A2F-BFDB-CB07FFF41FA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02DBD2D-032A-4AB6-AAC4-F436FCCAF70D}" type="datetime1">
              <a:rPr lang="nb-NO" smtClean="0"/>
              <a:t>10.11.2022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2A4462D-B68E-4569-9BEC-C576B12E203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83315" y="5392806"/>
            <a:ext cx="3290032" cy="389593"/>
          </a:xfrm>
        </p:spPr>
        <p:txBody>
          <a:bodyPr anchor="t">
            <a:normAutofit/>
          </a:bodyPr>
          <a:lstStyle>
            <a:lvl1pPr>
              <a:defRPr sz="1265"/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D0123D4-9C42-4ABB-9A5B-37874E90FD2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bilde 4">
            <a:extLst>
              <a:ext uri="{FF2B5EF4-FFF2-40B4-BE49-F238E27FC236}">
                <a16:creationId xmlns:a16="http://schemas.microsoft.com/office/drawing/2014/main" id="{C58DDDE6-A7EF-4EF2-98F8-7C8C432B202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124186" y="683635"/>
            <a:ext cx="501339" cy="457632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 algn="ctr">
              <a:buNone/>
              <a:defRPr sz="843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571434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, samarbeid - bildest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315" y="2012878"/>
            <a:ext cx="5102322" cy="1519413"/>
          </a:xfrm>
        </p:spPr>
        <p:txBody>
          <a:bodyPr anchor="b">
            <a:normAutofit/>
          </a:bodyPr>
          <a:lstStyle>
            <a:lvl1pPr algn="l">
              <a:defRPr sz="3374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315" y="3860488"/>
            <a:ext cx="5102322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170432"/>
            <a:ext cx="1626139" cy="19184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83635"/>
            <a:ext cx="704874" cy="416906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3" y="5104148"/>
            <a:ext cx="329003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Navn</a:t>
            </a:r>
            <a:r>
              <a:rPr lang="en-US"/>
              <a:t> </a:t>
            </a:r>
            <a:r>
              <a:rPr lang="en-US" err="1"/>
              <a:t>Navnesen</a:t>
            </a:r>
            <a:endParaRPr lang="en-US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5620" y="5104148"/>
            <a:ext cx="93030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dd.mm.yy</a:t>
            </a:r>
            <a:endParaRPr lang="en-US"/>
          </a:p>
        </p:txBody>
      </p:sp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B43FD533-FAAC-4103-AFC1-88E78E1E14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2786" y="0"/>
            <a:ext cx="6099214" cy="686166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8943FA9-1FC1-4CA6-9987-51D4A224B78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A3288FC-6F75-486A-A7B2-B6338D4FD1CC}" type="datetime1">
              <a:rPr lang="nb-NO" smtClean="0"/>
              <a:t>10.11.2022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6AB9857-A3BC-4168-94D2-E16B4C9D7E0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83315" y="5392806"/>
            <a:ext cx="3290032" cy="389593"/>
          </a:xfrm>
        </p:spPr>
        <p:txBody>
          <a:bodyPr anchor="t">
            <a:normAutofit/>
          </a:bodyPr>
          <a:lstStyle>
            <a:lvl1pPr>
              <a:defRPr sz="1265"/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95D276C-EFB8-4B16-B8EC-3B53CBDB347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bilde 4">
            <a:extLst>
              <a:ext uri="{FF2B5EF4-FFF2-40B4-BE49-F238E27FC236}">
                <a16:creationId xmlns:a16="http://schemas.microsoft.com/office/drawing/2014/main" id="{D8135442-1495-4020-900D-917070638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84299" y="683635"/>
            <a:ext cx="501339" cy="457632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 algn="ctr">
              <a:buNone/>
              <a:defRPr sz="843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9280502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, samarbeid - bildest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B43FD533-FAAC-4103-AFC1-88E78E1E14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57961" y="0"/>
            <a:ext cx="7934040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316" y="2012878"/>
            <a:ext cx="3259904" cy="1519413"/>
          </a:xfrm>
        </p:spPr>
        <p:txBody>
          <a:bodyPr anchor="b">
            <a:normAutofit/>
          </a:bodyPr>
          <a:lstStyle>
            <a:lvl1pPr algn="l">
              <a:defRPr sz="3374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315" y="3860488"/>
            <a:ext cx="3259904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170432"/>
            <a:ext cx="1626139" cy="19184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83635"/>
            <a:ext cx="704874" cy="416906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3" y="5104148"/>
            <a:ext cx="2277715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Navn</a:t>
            </a:r>
            <a:r>
              <a:rPr lang="en-US"/>
              <a:t> </a:t>
            </a:r>
            <a:r>
              <a:rPr lang="en-US" err="1"/>
              <a:t>Navnesen</a:t>
            </a:r>
            <a:endParaRPr lang="en-US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7441" y="5104148"/>
            <a:ext cx="885778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dd.mm.yy</a:t>
            </a:r>
            <a:endParaRPr lang="en-US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22CBC60-2F96-4955-8CB7-A723C0337AF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116BF173-F54D-4A90-8BFB-93E5E903E964}" type="datetime1">
              <a:rPr lang="nb-NO" smtClean="0"/>
              <a:t>10.11.2022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34F802C-71FE-47BA-816D-423460A9EB6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82914" y="5388048"/>
            <a:ext cx="3259904" cy="389593"/>
          </a:xfrm>
        </p:spPr>
        <p:txBody>
          <a:bodyPr anchor="t">
            <a:normAutofit/>
          </a:bodyPr>
          <a:lstStyle>
            <a:lvl1pPr>
              <a:defRPr sz="1265"/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D2008E8-13A1-4052-91CA-FD29ACBA8C5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bilde 4">
            <a:extLst>
              <a:ext uri="{FF2B5EF4-FFF2-40B4-BE49-F238E27FC236}">
                <a16:creationId xmlns:a16="http://schemas.microsoft.com/office/drawing/2014/main" id="{66EBDB16-4B51-4813-AB2B-6B7738B506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441880" y="683635"/>
            <a:ext cx="501339" cy="457632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 algn="ctr">
              <a:buNone/>
              <a:defRPr sz="843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4027113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08835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s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315" y="3184376"/>
            <a:ext cx="10806491" cy="2337559"/>
          </a:xfrm>
        </p:spPr>
        <p:txBody>
          <a:bodyPr anchor="b">
            <a:normAutofit/>
          </a:bodyPr>
          <a:lstStyle>
            <a:lvl1pPr>
              <a:defRPr sz="8435" cap="all" baseline="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87310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lit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315" y="3910661"/>
            <a:ext cx="10806491" cy="1519413"/>
          </a:xfrm>
        </p:spPr>
        <p:txBody>
          <a:bodyPr anchor="b">
            <a:normAutofit/>
          </a:bodyPr>
          <a:lstStyle>
            <a:lvl1pPr>
              <a:defRPr sz="5483" cap="all" baseline="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50984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x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93CDAAF-0A1D-4E30-BDF4-5F1522786F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315" y="2456019"/>
            <a:ext cx="3353302" cy="329157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3633B4FE-1A74-4469-A955-AEC7C7511E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36504" y="2456019"/>
            <a:ext cx="3353302" cy="329157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2B647C84-5C6A-4934-AF8B-33EB10411F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78273" y="2456019"/>
            <a:ext cx="3353302" cy="329157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302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69D269D-CF15-4DD4-9F8A-A45648ABC1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40266" y="-1"/>
            <a:ext cx="4251734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/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83315" y="1669558"/>
            <a:ext cx="7048261" cy="467511"/>
          </a:xfrm>
        </p:spPr>
        <p:txBody>
          <a:bodyPr>
            <a:normAutofit/>
          </a:bodyPr>
          <a:lstStyle>
            <a:lvl1pPr>
              <a:defRPr sz="1687"/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93CDAAF-0A1D-4E30-BDF4-5F1522786F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315" y="2456019"/>
            <a:ext cx="3353302" cy="32915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125"/>
            </a:lvl1pPr>
          </a:lstStyle>
          <a:p>
            <a:pPr lvl="0"/>
            <a:r>
              <a:rPr lang="en-US" err="1"/>
              <a:t>Standardtekst</a:t>
            </a:r>
            <a:endParaRPr lang="en-US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2B647C84-5C6A-4934-AF8B-33EB10411F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78273" y="2456019"/>
            <a:ext cx="3353302" cy="32915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125"/>
            </a:lvl1pPr>
          </a:lstStyle>
          <a:p>
            <a:pPr lvl="0"/>
            <a:r>
              <a:rPr lang="en-US" err="1"/>
              <a:t>Standardtekst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39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bildest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B43FD533-FAAC-4103-AFC1-88E78E1E14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57961" y="0"/>
            <a:ext cx="7934040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315" y="2012878"/>
            <a:ext cx="3259663" cy="1519413"/>
          </a:xfrm>
        </p:spPr>
        <p:txBody>
          <a:bodyPr anchor="b">
            <a:normAutofit/>
          </a:bodyPr>
          <a:lstStyle>
            <a:lvl1pPr algn="l">
              <a:defRPr sz="3374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315" y="3860488"/>
            <a:ext cx="3259663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170432"/>
            <a:ext cx="1626139" cy="19184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83635"/>
            <a:ext cx="704874" cy="416906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3" y="5104148"/>
            <a:ext cx="2277715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Navn</a:t>
            </a:r>
            <a:r>
              <a:rPr lang="en-US"/>
              <a:t> </a:t>
            </a:r>
            <a:r>
              <a:rPr lang="en-US" err="1"/>
              <a:t>Navnesen</a:t>
            </a:r>
            <a:endParaRPr lang="en-US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6799" y="5104148"/>
            <a:ext cx="885778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dd.mm.yy</a:t>
            </a:r>
            <a:endParaRPr lang="en-US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0DF801A-44A6-423A-BF4C-1FE70682DC7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5A6542B-9D24-47E9-A96F-F16A81806550}" type="datetime1">
              <a:rPr lang="nb-NO" smtClean="0"/>
              <a:t>10.11.2022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BAE66B1-31BF-4A40-98BB-F23031F6D52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83315" y="5393114"/>
            <a:ext cx="3290032" cy="389924"/>
          </a:xfrm>
        </p:spPr>
        <p:txBody>
          <a:bodyPr anchor="t">
            <a:normAutofit/>
          </a:bodyPr>
          <a:lstStyle>
            <a:lvl1pPr>
              <a:defRPr sz="1265"/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DEC930FD-CA96-49B1-B552-D06E6707163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5022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2">
            <a:extLst>
              <a:ext uri="{FF2B5EF4-FFF2-40B4-BE49-F238E27FC236}">
                <a16:creationId xmlns:a16="http://schemas.microsoft.com/office/drawing/2014/main" id="{BBBCD936-BFAE-449A-8A24-0073D81BA78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40266" y="-1"/>
            <a:ext cx="4251734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/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315" y="1669558"/>
            <a:ext cx="7048262" cy="467511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93CDAAF-0A1D-4E30-BDF4-5F1522786F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314" y="2456019"/>
            <a:ext cx="7048262" cy="329157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62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69D269D-CF15-4DD4-9F8A-A45648ABC1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57961" y="0"/>
            <a:ext cx="7934040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 anchor="t" anchorCtr="1">
            <a:normAutofit/>
          </a:bodyPr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315" y="1202046"/>
            <a:ext cx="3416572" cy="9350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977F2-2659-402F-AE48-444DDB6DCD7C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93CDAAF-0A1D-4E30-BDF4-5F1522786F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314" y="2456019"/>
            <a:ext cx="3416572" cy="329157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262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7E55B23D-A101-4B76-A4BE-631E88A6A7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7B82245-16DA-401F-8DBC-67FF7499AA88}" type="datetime1">
              <a:rPr lang="nb-NO" smtClean="0"/>
              <a:t>10.11.2022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10E39287-A8EF-4C34-A1FC-3948F255269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83315" y="683635"/>
            <a:ext cx="705946" cy="419050"/>
          </a:xfr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10B431D3-7494-4FBC-B3D0-A66DB1B545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3316" y="6170432"/>
            <a:ext cx="1626139" cy="19184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727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83315" y="3176675"/>
            <a:ext cx="10806491" cy="2279120"/>
          </a:xfrm>
        </p:spPr>
        <p:txBody>
          <a:bodyPr anchor="b">
            <a:normAutofit/>
          </a:bodyPr>
          <a:lstStyle>
            <a:lvl1pPr>
              <a:defRPr sz="5483" cap="all" baseline="0"/>
            </a:lvl1pPr>
          </a:lstStyle>
          <a:p>
            <a:r>
              <a:rPr lang="nb-NO"/>
              <a:t>Klikk for å legge til sitat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A523B242-05F3-4E7B-8EDE-994BA2F083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315" y="5595673"/>
            <a:ext cx="10806491" cy="194797"/>
          </a:xfrm>
        </p:spPr>
        <p:txBody>
          <a:bodyPr>
            <a:normAutofit/>
          </a:bodyPr>
          <a:lstStyle>
            <a:lvl1pPr marL="0" indent="0">
              <a:buNone/>
              <a:defRPr sz="1265" cap="all" baseline="0"/>
            </a:lvl1pPr>
          </a:lstStyle>
          <a:p>
            <a:pPr lvl="0"/>
            <a:r>
              <a:rPr lang="en-US" err="1"/>
              <a:t>Sitert</a:t>
            </a:r>
            <a:r>
              <a:rPr lang="en-US"/>
              <a:t> </a:t>
            </a:r>
            <a:r>
              <a:rPr lang="en-US" err="1"/>
              <a:t>Kilde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940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side /m bildebakgrunn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CCCE99AD-0406-40AA-BCE7-C39ABF192C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83315" y="3936382"/>
            <a:ext cx="10806491" cy="1519413"/>
          </a:xfrm>
        </p:spPr>
        <p:txBody>
          <a:bodyPr anchor="b">
            <a:normAutofit/>
          </a:bodyPr>
          <a:lstStyle>
            <a:lvl1pPr>
              <a:defRPr sz="5483" cap="all" baseline="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legge til sitat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DBC7372-E770-4DEA-B54B-00D51CBB110B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A523B242-05F3-4E7B-8EDE-994BA2F083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315" y="5595673"/>
            <a:ext cx="10806491" cy="194797"/>
          </a:xfrm>
        </p:spPr>
        <p:txBody>
          <a:bodyPr>
            <a:normAutofit/>
          </a:bodyPr>
          <a:lstStyle>
            <a:lvl1pPr marL="0" indent="0">
              <a:buNone/>
              <a:defRPr sz="1265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err="1"/>
              <a:t>Sitert</a:t>
            </a:r>
            <a:r>
              <a:rPr lang="en-US"/>
              <a:t> </a:t>
            </a:r>
            <a:r>
              <a:rPr lang="en-US" err="1"/>
              <a:t>Kilde</a:t>
            </a:r>
            <a:endParaRPr lang="en-US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A4AE70EA-EB2B-4642-8AB7-DC90C3F6A3D9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83315" y="683635"/>
            <a:ext cx="705946" cy="419050"/>
          </a:xfr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52CA5463-497B-4D4A-821F-C1642E29C5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3316" y="6170432"/>
            <a:ext cx="1626139" cy="19184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623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3315" y="2456019"/>
            <a:ext cx="5188127" cy="329157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01679" y="2456019"/>
            <a:ext cx="5188127" cy="329157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CCE0E-03CD-482E-942B-D7C787C5A0D1}" type="datetime1">
              <a:rPr lang="nb-NO" smtClean="0"/>
              <a:t>10.11.2022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OPPTAKSRAPPORT 2018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77989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83315" y="2456019"/>
            <a:ext cx="5188127" cy="324661"/>
          </a:xfrm>
        </p:spPr>
        <p:txBody>
          <a:bodyPr anchor="b">
            <a:normAutofit/>
          </a:bodyPr>
          <a:lstStyle>
            <a:lvl1pPr marL="0" indent="0">
              <a:spcAft>
                <a:spcPts val="0"/>
              </a:spcAft>
              <a:buNone/>
              <a:defRPr sz="2109" b="1"/>
            </a:lvl1pPr>
            <a:lvl2pPr marL="456982" indent="0">
              <a:buNone/>
              <a:defRPr sz="1999" b="1"/>
            </a:lvl2pPr>
            <a:lvl3pPr marL="913965" indent="0">
              <a:buNone/>
              <a:defRPr sz="1799" b="1"/>
            </a:lvl3pPr>
            <a:lvl4pPr marL="1370947" indent="0">
              <a:buNone/>
              <a:defRPr sz="1599" b="1"/>
            </a:lvl4pPr>
            <a:lvl5pPr marL="1827929" indent="0">
              <a:buNone/>
              <a:defRPr sz="1599" b="1"/>
            </a:lvl5pPr>
            <a:lvl6pPr marL="2284911" indent="0">
              <a:buNone/>
              <a:defRPr sz="1599" b="1"/>
            </a:lvl6pPr>
            <a:lvl7pPr marL="2741893" indent="0">
              <a:buNone/>
              <a:defRPr sz="1599" b="1"/>
            </a:lvl7pPr>
            <a:lvl8pPr marL="3198876" indent="0">
              <a:buNone/>
              <a:defRPr sz="1599" b="1"/>
            </a:lvl8pPr>
            <a:lvl9pPr marL="3655858" indent="0">
              <a:buNone/>
              <a:defRPr sz="1599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83315" y="2780680"/>
            <a:ext cx="5188127" cy="296691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301679" y="2456019"/>
            <a:ext cx="5188127" cy="324661"/>
          </a:xfrm>
        </p:spPr>
        <p:txBody>
          <a:bodyPr anchor="b">
            <a:normAutofit/>
          </a:bodyPr>
          <a:lstStyle>
            <a:lvl1pPr marL="0" indent="0">
              <a:spcAft>
                <a:spcPts val="0"/>
              </a:spcAft>
              <a:buNone/>
              <a:defRPr sz="2109" b="1"/>
            </a:lvl1pPr>
            <a:lvl2pPr marL="456982" indent="0">
              <a:buNone/>
              <a:defRPr sz="1999" b="1"/>
            </a:lvl2pPr>
            <a:lvl3pPr marL="913965" indent="0">
              <a:buNone/>
              <a:defRPr sz="1799" b="1"/>
            </a:lvl3pPr>
            <a:lvl4pPr marL="1370947" indent="0">
              <a:buNone/>
              <a:defRPr sz="1599" b="1"/>
            </a:lvl4pPr>
            <a:lvl5pPr marL="1827929" indent="0">
              <a:buNone/>
              <a:defRPr sz="1599" b="1"/>
            </a:lvl5pPr>
            <a:lvl6pPr marL="2284911" indent="0">
              <a:buNone/>
              <a:defRPr sz="1599" b="1"/>
            </a:lvl6pPr>
            <a:lvl7pPr marL="2741893" indent="0">
              <a:buNone/>
              <a:defRPr sz="1599" b="1"/>
            </a:lvl7pPr>
            <a:lvl8pPr marL="3198876" indent="0">
              <a:buNone/>
              <a:defRPr sz="1599" b="1"/>
            </a:lvl8pPr>
            <a:lvl9pPr marL="3655858" indent="0">
              <a:buNone/>
              <a:defRPr sz="1599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301679" y="2780680"/>
            <a:ext cx="5188127" cy="296691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A406-6D61-47EA-B15A-C6DA5DC35A3D}" type="datetime1">
              <a:rPr lang="nb-NO" smtClean="0"/>
              <a:t>10.11.2022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OPPTAKSRAPPORT 2018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2DA985E1-7DD2-458A-A77D-21904FB8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630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40584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4068-5D6F-429C-9D24-D53D346576D4}" type="datetime1">
              <a:rPr lang="nb-NO" smtClean="0"/>
              <a:t>10.11.2022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OPPTAKSRAPPORT 2018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93485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D4A9F7-26C5-4694-A296-7076D5CEB3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183" y="1587610"/>
            <a:ext cx="10749412" cy="4538931"/>
          </a:xfrm>
        </p:spPr>
        <p:txBody>
          <a:bodyPr lIns="75600" tIns="75600" rIns="75600" bIns="75600">
            <a:normAutofit/>
          </a:bodyPr>
          <a:lstStyle>
            <a:lvl1pPr marL="265113" indent="-265113">
              <a:defRPr/>
            </a:lvl1pPr>
            <a:lvl2pPr marL="541338" indent="-276225">
              <a:defRPr/>
            </a:lvl2pPr>
          </a:lstStyle>
          <a:p>
            <a:pPr lvl="0"/>
            <a:r>
              <a:rPr lang="nb-NO" noProof="0"/>
              <a:t>Tekst – Tahoma 18pt</a:t>
            </a:r>
          </a:p>
          <a:p>
            <a:pPr lvl="1"/>
            <a:r>
              <a:rPr lang="nb-NO" noProof="0"/>
              <a:t>Andre nivå</a:t>
            </a:r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A4B0183-D6C8-4580-9610-C59C2EF43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137" y="739140"/>
            <a:ext cx="10751504" cy="546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/>
            </a:lvl1pPr>
          </a:lstStyle>
          <a:p>
            <a:r>
              <a:rPr lang="nb-NO" noProof="0"/>
              <a:t>Tittel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30B3B81-CB18-49F2-A0E3-637EFF665D98}"/>
              </a:ext>
            </a:extLst>
          </p:cNvPr>
          <p:cNvSpPr txBox="1"/>
          <p:nvPr userDrawn="1"/>
        </p:nvSpPr>
        <p:spPr>
          <a:xfrm>
            <a:off x="252000" y="-384054"/>
            <a:ext cx="4080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/>
              <a:t>Farge på tekst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6BF4AE-C967-4346-99C5-1B876420959E}"/>
              </a:ext>
            </a:extLst>
          </p:cNvPr>
          <p:cNvSpPr/>
          <p:nvPr userDrawn="1"/>
        </p:nvSpPr>
        <p:spPr>
          <a:xfrm>
            <a:off x="0" y="-374907"/>
            <a:ext cx="252000" cy="252000"/>
          </a:xfrm>
          <a:prstGeom prst="rect">
            <a:avLst/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7" noProof="0"/>
          </a:p>
        </p:txBody>
      </p:sp>
    </p:spTree>
    <p:extLst>
      <p:ext uri="{BB962C8B-B14F-4D97-AF65-F5344CB8AC3E}">
        <p14:creationId xmlns:p14="http://schemas.microsoft.com/office/powerpoint/2010/main" val="2258405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, samarbei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315" y="2084327"/>
            <a:ext cx="9144000" cy="1519413"/>
          </a:xfrm>
        </p:spPr>
        <p:txBody>
          <a:bodyPr anchor="b">
            <a:normAutofit/>
          </a:bodyPr>
          <a:lstStyle>
            <a:lvl1pPr algn="l">
              <a:defRPr sz="5483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315" y="3860488"/>
            <a:ext cx="9144000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170432"/>
            <a:ext cx="1626139" cy="19184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83635"/>
            <a:ext cx="704874" cy="416906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3" y="5104148"/>
            <a:ext cx="329003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Navn</a:t>
            </a:r>
            <a:r>
              <a:rPr lang="en-US"/>
              <a:t> </a:t>
            </a:r>
            <a:r>
              <a:rPr lang="en-US" err="1"/>
              <a:t>Navnesen</a:t>
            </a:r>
            <a:endParaRPr lang="en-US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5620" y="5104148"/>
            <a:ext cx="93030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dd.mm.yy</a:t>
            </a:r>
            <a:endParaRPr lang="en-US"/>
          </a:p>
        </p:txBody>
      </p:sp>
      <p:sp>
        <p:nvSpPr>
          <p:cNvPr id="19" name="Plassholder for dato 18">
            <a:extLst>
              <a:ext uri="{FF2B5EF4-FFF2-40B4-BE49-F238E27FC236}">
                <a16:creationId xmlns:a16="http://schemas.microsoft.com/office/drawing/2014/main" id="{D92300A2-C93F-436A-A8E9-E76E890344C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298F1B-F960-4718-940D-02B9A19C0179}" type="datetime1">
              <a:rPr lang="nb-NO" smtClean="0"/>
              <a:t>10.11.2022</a:t>
            </a:fld>
            <a:endParaRPr lang="nb-NO"/>
          </a:p>
        </p:txBody>
      </p:sp>
      <p:sp>
        <p:nvSpPr>
          <p:cNvPr id="20" name="Plassholder for bunntekst 19">
            <a:extLst>
              <a:ext uri="{FF2B5EF4-FFF2-40B4-BE49-F238E27FC236}">
                <a16:creationId xmlns:a16="http://schemas.microsoft.com/office/drawing/2014/main" id="{57E1B67A-48D1-4E05-B780-6CFCC194968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83315" y="5393114"/>
            <a:ext cx="3290032" cy="389924"/>
          </a:xfrm>
        </p:spPr>
        <p:txBody>
          <a:bodyPr anchor="t">
            <a:normAutofit/>
          </a:bodyPr>
          <a:lstStyle>
            <a:lvl1pPr>
              <a:defRPr sz="1265"/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21" name="Plassholder for lysbildenummer 20">
            <a:extLst>
              <a:ext uri="{FF2B5EF4-FFF2-40B4-BE49-F238E27FC236}">
                <a16:creationId xmlns:a16="http://schemas.microsoft.com/office/drawing/2014/main" id="{03FECDC5-AA49-4FC4-BAFD-0FF7FC54F45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E18F7118-4BBA-4894-9865-C9BC85EE8D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1008956" y="683635"/>
            <a:ext cx="501339" cy="457632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 algn="ctr">
              <a:buNone/>
              <a:defRPr sz="843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0325883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429C0-28D4-45B6-A083-FDA92970D3B8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90240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3258-7967-494E-9167-E36E1E114B8E}" type="datetime1">
              <a:rPr lang="nb-NO" smtClean="0"/>
              <a:t>10.11.2022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55057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4068-5D6F-429C-9D24-D53D346576D4}" type="datetime1">
              <a:rPr lang="nb-NO" smtClean="0"/>
              <a:t>10.11.2022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OPPTAKSRAPPORT 2018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716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, samarbeid - bildest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316" y="2084327"/>
            <a:ext cx="6942209" cy="1519413"/>
          </a:xfrm>
        </p:spPr>
        <p:txBody>
          <a:bodyPr anchor="b">
            <a:normAutofit/>
          </a:bodyPr>
          <a:lstStyle>
            <a:lvl1pPr algn="l">
              <a:defRPr sz="5483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315" y="3860488"/>
            <a:ext cx="6942209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170432"/>
            <a:ext cx="1626139" cy="19184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83635"/>
            <a:ext cx="704874" cy="416906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3" y="5104148"/>
            <a:ext cx="329003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Navn</a:t>
            </a:r>
            <a:r>
              <a:rPr lang="en-US"/>
              <a:t> </a:t>
            </a:r>
            <a:r>
              <a:rPr lang="en-US" err="1"/>
              <a:t>Navnesen</a:t>
            </a:r>
            <a:endParaRPr lang="en-US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5620" y="5104148"/>
            <a:ext cx="93030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dd.mm.yy</a:t>
            </a:r>
            <a:endParaRPr lang="en-US"/>
          </a:p>
        </p:txBody>
      </p:sp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09618C08-F29C-40C4-8567-0AA1633165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40266" y="-1"/>
            <a:ext cx="4251734" cy="686166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/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C9975B5-4B5A-4A2F-BFDB-CB07FFF41FA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02DBD2D-032A-4AB6-AAC4-F436FCCAF70D}" type="datetime1">
              <a:rPr lang="nb-NO" smtClean="0"/>
              <a:t>10.11.2022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2A4462D-B68E-4569-9BEC-C576B12E203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83315" y="5392806"/>
            <a:ext cx="3290032" cy="389593"/>
          </a:xfrm>
        </p:spPr>
        <p:txBody>
          <a:bodyPr anchor="t">
            <a:normAutofit/>
          </a:bodyPr>
          <a:lstStyle>
            <a:lvl1pPr>
              <a:defRPr sz="1265"/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D0123D4-9C42-4ABB-9A5B-37874E90FD2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bilde 4">
            <a:extLst>
              <a:ext uri="{FF2B5EF4-FFF2-40B4-BE49-F238E27FC236}">
                <a16:creationId xmlns:a16="http://schemas.microsoft.com/office/drawing/2014/main" id="{C58DDDE6-A7EF-4EF2-98F8-7C8C432B202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124186" y="683635"/>
            <a:ext cx="501339" cy="457632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 algn="ctr">
              <a:buNone/>
              <a:defRPr sz="843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107069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, samarbeid - bildest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315" y="2012878"/>
            <a:ext cx="5102322" cy="1519413"/>
          </a:xfrm>
        </p:spPr>
        <p:txBody>
          <a:bodyPr anchor="b">
            <a:normAutofit/>
          </a:bodyPr>
          <a:lstStyle>
            <a:lvl1pPr algn="l">
              <a:defRPr sz="3374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315" y="3860488"/>
            <a:ext cx="5102322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170432"/>
            <a:ext cx="1626139" cy="19184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83635"/>
            <a:ext cx="704874" cy="416906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3" y="5104148"/>
            <a:ext cx="329003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Navn</a:t>
            </a:r>
            <a:r>
              <a:rPr lang="en-US"/>
              <a:t> </a:t>
            </a:r>
            <a:r>
              <a:rPr lang="en-US" err="1"/>
              <a:t>Navnesen</a:t>
            </a:r>
            <a:endParaRPr lang="en-US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5620" y="5104148"/>
            <a:ext cx="930302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dd.mm.yy</a:t>
            </a:r>
            <a:endParaRPr lang="en-US"/>
          </a:p>
        </p:txBody>
      </p:sp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B43FD533-FAAC-4103-AFC1-88E78E1E14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2786" y="0"/>
            <a:ext cx="6099214" cy="686166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8943FA9-1FC1-4CA6-9987-51D4A224B78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A3288FC-6F75-486A-A7B2-B6338D4FD1CC}" type="datetime1">
              <a:rPr lang="nb-NO" smtClean="0"/>
              <a:t>10.11.2022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6AB9857-A3BC-4168-94D2-E16B4C9D7E0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83315" y="5392806"/>
            <a:ext cx="3290032" cy="389593"/>
          </a:xfrm>
        </p:spPr>
        <p:txBody>
          <a:bodyPr anchor="t">
            <a:normAutofit/>
          </a:bodyPr>
          <a:lstStyle>
            <a:lvl1pPr>
              <a:defRPr sz="1265"/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95D276C-EFB8-4B16-B8EC-3B53CBDB347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bilde 4">
            <a:extLst>
              <a:ext uri="{FF2B5EF4-FFF2-40B4-BE49-F238E27FC236}">
                <a16:creationId xmlns:a16="http://schemas.microsoft.com/office/drawing/2014/main" id="{D8135442-1495-4020-900D-917070638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84299" y="683635"/>
            <a:ext cx="501339" cy="457632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 algn="ctr">
              <a:buNone/>
              <a:defRPr sz="843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50671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, samarbeid - bildest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B43FD533-FAAC-4103-AFC1-88E78E1E14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57961" y="0"/>
            <a:ext cx="7934040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316" y="2012878"/>
            <a:ext cx="3259904" cy="1519413"/>
          </a:xfrm>
        </p:spPr>
        <p:txBody>
          <a:bodyPr anchor="b">
            <a:normAutofit/>
          </a:bodyPr>
          <a:lstStyle>
            <a:lvl1pPr algn="l">
              <a:defRPr sz="3374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315" y="3860488"/>
            <a:ext cx="3259904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2BFC532-BB49-4A9B-828F-DA07981B29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170432"/>
            <a:ext cx="1626139" cy="19184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3C72BA8-5206-40C2-9736-7FFE631FB8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83635"/>
            <a:ext cx="704874" cy="416906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3" y="5104148"/>
            <a:ext cx="2277715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Navn</a:t>
            </a:r>
            <a:r>
              <a:rPr lang="en-US"/>
              <a:t> </a:t>
            </a:r>
            <a:r>
              <a:rPr lang="en-US" err="1"/>
              <a:t>Navnesen</a:t>
            </a:r>
            <a:endParaRPr lang="en-US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FB3BA08-9F02-4876-8848-E113017893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7441" y="5104148"/>
            <a:ext cx="885778" cy="194797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en-US" err="1"/>
              <a:t>dd.mm.yy</a:t>
            </a:r>
            <a:endParaRPr lang="en-US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22CBC60-2F96-4955-8CB7-A723C0337AF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116BF173-F54D-4A90-8BFB-93E5E903E964}" type="datetime1">
              <a:rPr lang="nb-NO" smtClean="0"/>
              <a:t>10.11.2022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34F802C-71FE-47BA-816D-423460A9EB6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82914" y="5388048"/>
            <a:ext cx="3259904" cy="389593"/>
          </a:xfrm>
        </p:spPr>
        <p:txBody>
          <a:bodyPr anchor="t">
            <a:normAutofit/>
          </a:bodyPr>
          <a:lstStyle>
            <a:lvl1pPr>
              <a:defRPr sz="1265"/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D2008E8-13A1-4052-91CA-FD29ACBA8C5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bilde 4">
            <a:extLst>
              <a:ext uri="{FF2B5EF4-FFF2-40B4-BE49-F238E27FC236}">
                <a16:creationId xmlns:a16="http://schemas.microsoft.com/office/drawing/2014/main" id="{66EBDB16-4B51-4813-AB2B-6B7738B506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441880" y="683635"/>
            <a:ext cx="501339" cy="457632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 algn="ctr">
              <a:buNone/>
              <a:defRPr sz="843"/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311816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3258-7967-494E-9167-E36E1E114B8E}" type="datetime1">
              <a:rPr lang="nb-NO" smtClean="0"/>
              <a:t>10.11.2022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5505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83315" y="1669558"/>
            <a:ext cx="10806491" cy="46751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83315" y="2456019"/>
            <a:ext cx="10806491" cy="32915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419879" y="6122204"/>
            <a:ext cx="759238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773">
                <a:solidFill>
                  <a:schemeClr val="dk1"/>
                </a:solidFill>
              </a:defRPr>
            </a:lvl1pPr>
          </a:lstStyle>
          <a:p>
            <a:fld id="{9E5643FB-EE15-492A-A68D-E730000446E2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365617" y="6122204"/>
            <a:ext cx="6326985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773" cap="all" baseline="0">
                <a:solidFill>
                  <a:schemeClr val="dk1"/>
                </a:solidFill>
              </a:defRPr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180995" y="6122204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773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D4766B5-60EE-4C05-9784-0F52E6D4C5F8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83635"/>
            <a:ext cx="704874" cy="416906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6A4233ED-D1B9-4B94-9BBA-8344A1EE6A06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170432"/>
            <a:ext cx="1626139" cy="19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1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</p:sldLayoutIdLst>
  <p:hf sldNum="0" hdr="0" dt="0"/>
  <p:txStyles>
    <p:titleStyle>
      <a:lvl1pPr algn="l" defTabSz="913965" rtl="0" eaLnBrk="1" latinLnBrk="0" hangingPunct="1">
        <a:lnSpc>
          <a:spcPct val="90000"/>
        </a:lnSpc>
        <a:spcBef>
          <a:spcPct val="0"/>
        </a:spcBef>
        <a:buNone/>
        <a:defRPr sz="3374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1" indent="-228491" algn="l" defTabSz="913965" rtl="0" eaLnBrk="1" latinLnBrk="0" hangingPunct="1">
        <a:lnSpc>
          <a:spcPct val="100000"/>
        </a:lnSpc>
        <a:spcBef>
          <a:spcPts val="0"/>
        </a:spcBef>
        <a:spcAft>
          <a:spcPts val="703"/>
        </a:spcAft>
        <a:buClrTx/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2" indent="-228491" algn="l" defTabSz="913965" rtl="0" eaLnBrk="1" latinLnBrk="0" hangingPunct="1">
        <a:lnSpc>
          <a:spcPct val="100000"/>
        </a:lnSpc>
        <a:spcBef>
          <a:spcPts val="351"/>
        </a:spcBef>
        <a:buClrTx/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2pPr>
      <a:lvl3pPr marL="685473" indent="-228491" algn="l" defTabSz="913965" rtl="0" eaLnBrk="1" latinLnBrk="0" hangingPunct="1">
        <a:lnSpc>
          <a:spcPct val="100000"/>
        </a:lnSpc>
        <a:spcBef>
          <a:spcPts val="351"/>
        </a:spcBef>
        <a:buClrTx/>
        <a:buFont typeface="Arial" panose="020B0604020202020204" pitchFamily="34" charset="0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3pPr>
      <a:lvl4pPr marL="913964" indent="-228491" algn="l" defTabSz="913965" rtl="0" eaLnBrk="1" latinLnBrk="0" hangingPunct="1">
        <a:lnSpc>
          <a:spcPct val="100000"/>
        </a:lnSpc>
        <a:spcBef>
          <a:spcPts val="351"/>
        </a:spcBef>
        <a:buClrTx/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4pPr>
      <a:lvl5pPr marL="1142455" indent="-228491" algn="l" defTabSz="913965" rtl="0" eaLnBrk="1" latinLnBrk="0" hangingPunct="1">
        <a:lnSpc>
          <a:spcPct val="100000"/>
        </a:lnSpc>
        <a:spcBef>
          <a:spcPts val="351"/>
        </a:spcBef>
        <a:buClrTx/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2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85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367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349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82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65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7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929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911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93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76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8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83322" y="1669563"/>
            <a:ext cx="10806491" cy="46751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83322" y="2456019"/>
            <a:ext cx="10806491" cy="32915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419886" y="6122204"/>
            <a:ext cx="759237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301">
                <a:solidFill>
                  <a:schemeClr val="dk1"/>
                </a:solidFill>
              </a:defRPr>
            </a:lvl1pPr>
          </a:lstStyle>
          <a:p>
            <a:fld id="{9E5643FB-EE15-492A-A68D-E730000446E2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365625" y="6122204"/>
            <a:ext cx="6326985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301" cap="all" baseline="0">
                <a:solidFill>
                  <a:schemeClr val="dk1"/>
                </a:solidFill>
              </a:defRPr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180998" y="6122204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301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D4766B5-60EE-4C05-9784-0F52E6D4C5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8" y="683635"/>
            <a:ext cx="704875" cy="416906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6A4233ED-D1B9-4B94-9BBA-8344A1EE6A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2" y="6170432"/>
            <a:ext cx="1626139" cy="19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1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</p:sldLayoutIdLst>
  <p:hf sldNum="0" hdr="0" dt="0"/>
  <p:txStyles>
    <p:titleStyle>
      <a:lvl1pPr algn="l" defTabSz="355925" rtl="0" eaLnBrk="1" latinLnBrk="0" hangingPunct="1">
        <a:lnSpc>
          <a:spcPct val="90000"/>
        </a:lnSpc>
        <a:spcBef>
          <a:spcPct val="0"/>
        </a:spcBef>
        <a:buNone/>
        <a:defRPr sz="1314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8981" indent="-88981" algn="l" defTabSz="355925" rtl="0" eaLnBrk="1" latinLnBrk="0" hangingPunct="1">
        <a:lnSpc>
          <a:spcPct val="100000"/>
        </a:lnSpc>
        <a:spcBef>
          <a:spcPts val="0"/>
        </a:spcBef>
        <a:spcAft>
          <a:spcPts val="273"/>
        </a:spcAft>
        <a:buClrTx/>
        <a:buFont typeface="Arial" panose="020B0604020202020204" pitchFamily="34" charset="0"/>
        <a:buChar char="•"/>
        <a:defRPr sz="985" kern="1200">
          <a:solidFill>
            <a:schemeClr val="tx1"/>
          </a:solidFill>
          <a:latin typeface="+mn-lt"/>
          <a:ea typeface="+mn-ea"/>
          <a:cs typeface="+mn-cs"/>
        </a:defRPr>
      </a:lvl1pPr>
      <a:lvl2pPr marL="177962" indent="-88981" algn="l" defTabSz="355925" rtl="0" eaLnBrk="1" latinLnBrk="0" hangingPunct="1">
        <a:lnSpc>
          <a:spcPct val="100000"/>
        </a:lnSpc>
        <a:spcBef>
          <a:spcPts val="136"/>
        </a:spcBef>
        <a:buClrTx/>
        <a:buFont typeface="Arial" panose="020B0604020202020204" pitchFamily="34" charset="0"/>
        <a:buChar char="•"/>
        <a:defRPr sz="876" kern="1200">
          <a:solidFill>
            <a:schemeClr val="tx1"/>
          </a:solidFill>
          <a:latin typeface="+mn-lt"/>
          <a:ea typeface="+mn-ea"/>
          <a:cs typeface="+mn-cs"/>
        </a:defRPr>
      </a:lvl2pPr>
      <a:lvl3pPr marL="266944" indent="-88981" algn="l" defTabSz="355925" rtl="0" eaLnBrk="1" latinLnBrk="0" hangingPunct="1">
        <a:lnSpc>
          <a:spcPct val="100000"/>
        </a:lnSpc>
        <a:spcBef>
          <a:spcPts val="136"/>
        </a:spcBef>
        <a:buClrTx/>
        <a:buFont typeface="Arial" panose="020B0604020202020204" pitchFamily="34" charset="0"/>
        <a:buChar char="•"/>
        <a:defRPr sz="766" kern="1200">
          <a:solidFill>
            <a:schemeClr val="tx1"/>
          </a:solidFill>
          <a:latin typeface="+mn-lt"/>
          <a:ea typeface="+mn-ea"/>
          <a:cs typeface="+mn-cs"/>
        </a:defRPr>
      </a:lvl3pPr>
      <a:lvl4pPr marL="355925" indent="-88981" algn="l" defTabSz="355925" rtl="0" eaLnBrk="1" latinLnBrk="0" hangingPunct="1">
        <a:lnSpc>
          <a:spcPct val="100000"/>
        </a:lnSpc>
        <a:spcBef>
          <a:spcPts val="136"/>
        </a:spcBef>
        <a:buClrTx/>
        <a:buFont typeface="Arial" panose="020B0604020202020204" pitchFamily="34" charset="0"/>
        <a:buChar char="•"/>
        <a:defRPr sz="657" kern="1200">
          <a:solidFill>
            <a:schemeClr val="tx1"/>
          </a:solidFill>
          <a:latin typeface="+mn-lt"/>
          <a:ea typeface="+mn-ea"/>
          <a:cs typeface="+mn-cs"/>
        </a:defRPr>
      </a:lvl4pPr>
      <a:lvl5pPr marL="444905" indent="-88981" algn="l" defTabSz="355925" rtl="0" eaLnBrk="1" latinLnBrk="0" hangingPunct="1">
        <a:lnSpc>
          <a:spcPct val="100000"/>
        </a:lnSpc>
        <a:spcBef>
          <a:spcPts val="136"/>
        </a:spcBef>
        <a:buClrTx/>
        <a:buFont typeface="Arial" panose="020B0604020202020204" pitchFamily="34" charset="0"/>
        <a:buChar char="•"/>
        <a:defRPr sz="548" kern="1200">
          <a:solidFill>
            <a:schemeClr val="tx1"/>
          </a:solidFill>
          <a:latin typeface="+mn-lt"/>
          <a:ea typeface="+mn-ea"/>
          <a:cs typeface="+mn-cs"/>
        </a:defRPr>
      </a:lvl5pPr>
      <a:lvl6pPr marL="978792" indent="-88981" algn="l" defTabSz="355925" rtl="0" eaLnBrk="1" latinLnBrk="0" hangingPunct="1">
        <a:lnSpc>
          <a:spcPct val="90000"/>
        </a:lnSpc>
        <a:spcBef>
          <a:spcPts val="195"/>
        </a:spcBef>
        <a:buFont typeface="Arial" panose="020B0604020202020204" pitchFamily="34" charset="0"/>
        <a:buChar char="•"/>
        <a:defRPr sz="701" kern="1200">
          <a:solidFill>
            <a:schemeClr val="tx1"/>
          </a:solidFill>
          <a:latin typeface="+mn-lt"/>
          <a:ea typeface="+mn-ea"/>
          <a:cs typeface="+mn-cs"/>
        </a:defRPr>
      </a:lvl6pPr>
      <a:lvl7pPr marL="1156754" indent="-88981" algn="l" defTabSz="355925" rtl="0" eaLnBrk="1" latinLnBrk="0" hangingPunct="1">
        <a:lnSpc>
          <a:spcPct val="90000"/>
        </a:lnSpc>
        <a:spcBef>
          <a:spcPts val="195"/>
        </a:spcBef>
        <a:buFont typeface="Arial" panose="020B0604020202020204" pitchFamily="34" charset="0"/>
        <a:buChar char="•"/>
        <a:defRPr sz="701" kern="1200">
          <a:solidFill>
            <a:schemeClr val="tx1"/>
          </a:solidFill>
          <a:latin typeface="+mn-lt"/>
          <a:ea typeface="+mn-ea"/>
          <a:cs typeface="+mn-cs"/>
        </a:defRPr>
      </a:lvl7pPr>
      <a:lvl8pPr marL="1334716" indent="-88981" algn="l" defTabSz="355925" rtl="0" eaLnBrk="1" latinLnBrk="0" hangingPunct="1">
        <a:lnSpc>
          <a:spcPct val="90000"/>
        </a:lnSpc>
        <a:spcBef>
          <a:spcPts val="195"/>
        </a:spcBef>
        <a:buFont typeface="Arial" panose="020B0604020202020204" pitchFamily="34" charset="0"/>
        <a:buChar char="•"/>
        <a:defRPr sz="701" kern="1200">
          <a:solidFill>
            <a:schemeClr val="tx1"/>
          </a:solidFill>
          <a:latin typeface="+mn-lt"/>
          <a:ea typeface="+mn-ea"/>
          <a:cs typeface="+mn-cs"/>
        </a:defRPr>
      </a:lvl8pPr>
      <a:lvl9pPr marL="1512678" indent="-88981" algn="l" defTabSz="355925" rtl="0" eaLnBrk="1" latinLnBrk="0" hangingPunct="1">
        <a:lnSpc>
          <a:spcPct val="90000"/>
        </a:lnSpc>
        <a:spcBef>
          <a:spcPts val="195"/>
        </a:spcBef>
        <a:buFont typeface="Arial" panose="020B0604020202020204" pitchFamily="34" charset="0"/>
        <a:buChar char="•"/>
        <a:defRPr sz="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55925" rtl="0" eaLnBrk="1" latinLnBrk="0" hangingPunct="1">
        <a:defRPr sz="701" kern="1200">
          <a:solidFill>
            <a:schemeClr val="tx1"/>
          </a:solidFill>
          <a:latin typeface="+mn-lt"/>
          <a:ea typeface="+mn-ea"/>
          <a:cs typeface="+mn-cs"/>
        </a:defRPr>
      </a:lvl1pPr>
      <a:lvl2pPr marL="177962" algn="l" defTabSz="355925" rtl="0" eaLnBrk="1" latinLnBrk="0" hangingPunct="1">
        <a:defRPr sz="701" kern="1200">
          <a:solidFill>
            <a:schemeClr val="tx1"/>
          </a:solidFill>
          <a:latin typeface="+mn-lt"/>
          <a:ea typeface="+mn-ea"/>
          <a:cs typeface="+mn-cs"/>
        </a:defRPr>
      </a:lvl2pPr>
      <a:lvl3pPr marL="355925" algn="l" defTabSz="355925" rtl="0" eaLnBrk="1" latinLnBrk="0" hangingPunct="1">
        <a:defRPr sz="701" kern="1200">
          <a:solidFill>
            <a:schemeClr val="tx1"/>
          </a:solidFill>
          <a:latin typeface="+mn-lt"/>
          <a:ea typeface="+mn-ea"/>
          <a:cs typeface="+mn-cs"/>
        </a:defRPr>
      </a:lvl3pPr>
      <a:lvl4pPr marL="533887" algn="l" defTabSz="355925" rtl="0" eaLnBrk="1" latinLnBrk="0" hangingPunct="1">
        <a:defRPr sz="701" kern="1200">
          <a:solidFill>
            <a:schemeClr val="tx1"/>
          </a:solidFill>
          <a:latin typeface="+mn-lt"/>
          <a:ea typeface="+mn-ea"/>
          <a:cs typeface="+mn-cs"/>
        </a:defRPr>
      </a:lvl4pPr>
      <a:lvl5pPr marL="711848" algn="l" defTabSz="355925" rtl="0" eaLnBrk="1" latinLnBrk="0" hangingPunct="1">
        <a:defRPr sz="701" kern="1200">
          <a:solidFill>
            <a:schemeClr val="tx1"/>
          </a:solidFill>
          <a:latin typeface="+mn-lt"/>
          <a:ea typeface="+mn-ea"/>
          <a:cs typeface="+mn-cs"/>
        </a:defRPr>
      </a:lvl5pPr>
      <a:lvl6pPr marL="889810" algn="l" defTabSz="355925" rtl="0" eaLnBrk="1" latinLnBrk="0" hangingPunct="1">
        <a:defRPr sz="701" kern="1200">
          <a:solidFill>
            <a:schemeClr val="tx1"/>
          </a:solidFill>
          <a:latin typeface="+mn-lt"/>
          <a:ea typeface="+mn-ea"/>
          <a:cs typeface="+mn-cs"/>
        </a:defRPr>
      </a:lvl6pPr>
      <a:lvl7pPr marL="1067773" algn="l" defTabSz="355925" rtl="0" eaLnBrk="1" latinLnBrk="0" hangingPunct="1">
        <a:defRPr sz="701" kern="1200">
          <a:solidFill>
            <a:schemeClr val="tx1"/>
          </a:solidFill>
          <a:latin typeface="+mn-lt"/>
          <a:ea typeface="+mn-ea"/>
          <a:cs typeface="+mn-cs"/>
        </a:defRPr>
      </a:lvl7pPr>
      <a:lvl8pPr marL="1245735" algn="l" defTabSz="355925" rtl="0" eaLnBrk="1" latinLnBrk="0" hangingPunct="1">
        <a:defRPr sz="701" kern="1200">
          <a:solidFill>
            <a:schemeClr val="tx1"/>
          </a:solidFill>
          <a:latin typeface="+mn-lt"/>
          <a:ea typeface="+mn-ea"/>
          <a:cs typeface="+mn-cs"/>
        </a:defRPr>
      </a:lvl8pPr>
      <a:lvl9pPr marL="1423697" algn="l" defTabSz="355925" rtl="0" eaLnBrk="1" latinLnBrk="0" hangingPunct="1">
        <a:defRPr sz="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83315" y="1669558"/>
            <a:ext cx="10806491" cy="46751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83315" y="2456019"/>
            <a:ext cx="10806491" cy="32915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419879" y="6122204"/>
            <a:ext cx="759238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773">
                <a:solidFill>
                  <a:schemeClr val="dk1"/>
                </a:solidFill>
              </a:defRPr>
            </a:lvl1pPr>
          </a:lstStyle>
          <a:p>
            <a:fld id="{9E5643FB-EE15-492A-A68D-E730000446E2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365617" y="6122204"/>
            <a:ext cx="6326985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773" cap="all" baseline="0">
                <a:solidFill>
                  <a:schemeClr val="dk1"/>
                </a:solidFill>
              </a:defRPr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180995" y="6122204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773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D4766B5-60EE-4C05-9784-0F52E6D4C5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83635"/>
            <a:ext cx="704874" cy="416906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6A4233ED-D1B9-4B94-9BBA-8344A1EE6A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170432"/>
            <a:ext cx="1626139" cy="19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1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</p:sldLayoutIdLst>
  <p:hf sldNum="0" hdr="0" dt="0"/>
  <p:txStyles>
    <p:titleStyle>
      <a:lvl1pPr algn="l" defTabSz="913965" rtl="0" eaLnBrk="1" latinLnBrk="0" hangingPunct="1">
        <a:lnSpc>
          <a:spcPct val="90000"/>
        </a:lnSpc>
        <a:spcBef>
          <a:spcPct val="0"/>
        </a:spcBef>
        <a:buNone/>
        <a:defRPr sz="3374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1" indent="-228491" algn="l" defTabSz="913965" rtl="0" eaLnBrk="1" latinLnBrk="0" hangingPunct="1">
        <a:lnSpc>
          <a:spcPct val="100000"/>
        </a:lnSpc>
        <a:spcBef>
          <a:spcPts val="0"/>
        </a:spcBef>
        <a:spcAft>
          <a:spcPts val="703"/>
        </a:spcAft>
        <a:buClrTx/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2" indent="-228491" algn="l" defTabSz="913965" rtl="0" eaLnBrk="1" latinLnBrk="0" hangingPunct="1">
        <a:lnSpc>
          <a:spcPct val="100000"/>
        </a:lnSpc>
        <a:spcBef>
          <a:spcPts val="351"/>
        </a:spcBef>
        <a:buClrTx/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2pPr>
      <a:lvl3pPr marL="685473" indent="-228491" algn="l" defTabSz="913965" rtl="0" eaLnBrk="1" latinLnBrk="0" hangingPunct="1">
        <a:lnSpc>
          <a:spcPct val="100000"/>
        </a:lnSpc>
        <a:spcBef>
          <a:spcPts val="351"/>
        </a:spcBef>
        <a:buClrTx/>
        <a:buFont typeface="Arial" panose="020B0604020202020204" pitchFamily="34" charset="0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3pPr>
      <a:lvl4pPr marL="913964" indent="-228491" algn="l" defTabSz="913965" rtl="0" eaLnBrk="1" latinLnBrk="0" hangingPunct="1">
        <a:lnSpc>
          <a:spcPct val="100000"/>
        </a:lnSpc>
        <a:spcBef>
          <a:spcPts val="351"/>
        </a:spcBef>
        <a:buClrTx/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4pPr>
      <a:lvl5pPr marL="1142455" indent="-228491" algn="l" defTabSz="913965" rtl="0" eaLnBrk="1" latinLnBrk="0" hangingPunct="1">
        <a:lnSpc>
          <a:spcPct val="100000"/>
        </a:lnSpc>
        <a:spcBef>
          <a:spcPts val="351"/>
        </a:spcBef>
        <a:buClrTx/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2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85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367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349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82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65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7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929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911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93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76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8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83315" y="1669558"/>
            <a:ext cx="10806491" cy="46751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83315" y="2456019"/>
            <a:ext cx="10806491" cy="32915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419879" y="6122204"/>
            <a:ext cx="759238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773">
                <a:solidFill>
                  <a:schemeClr val="dk1"/>
                </a:solidFill>
              </a:defRPr>
            </a:lvl1pPr>
          </a:lstStyle>
          <a:p>
            <a:fld id="{9E5643FB-EE15-492A-A68D-E730000446E2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365617" y="6122204"/>
            <a:ext cx="6326985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773" cap="all" baseline="0">
                <a:solidFill>
                  <a:schemeClr val="dk1"/>
                </a:solidFill>
              </a:defRPr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180995" y="6122204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773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D4766B5-60EE-4C05-9784-0F52E6D4C5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83635"/>
            <a:ext cx="704874" cy="416906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6A4233ED-D1B9-4B94-9BBA-8344A1EE6A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170432"/>
            <a:ext cx="1626139" cy="19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1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4" r:id="rId2"/>
  </p:sldLayoutIdLst>
  <p:hf sldNum="0" hdr="0" dt="0"/>
  <p:txStyles>
    <p:titleStyle>
      <a:lvl1pPr algn="l" defTabSz="913965" rtl="0" eaLnBrk="1" latinLnBrk="0" hangingPunct="1">
        <a:lnSpc>
          <a:spcPct val="90000"/>
        </a:lnSpc>
        <a:spcBef>
          <a:spcPct val="0"/>
        </a:spcBef>
        <a:buNone/>
        <a:defRPr sz="3374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1" indent="-228491" algn="l" defTabSz="913965" rtl="0" eaLnBrk="1" latinLnBrk="0" hangingPunct="1">
        <a:lnSpc>
          <a:spcPct val="100000"/>
        </a:lnSpc>
        <a:spcBef>
          <a:spcPts val="0"/>
        </a:spcBef>
        <a:spcAft>
          <a:spcPts val="703"/>
        </a:spcAft>
        <a:buClrTx/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2" indent="-228491" algn="l" defTabSz="913965" rtl="0" eaLnBrk="1" latinLnBrk="0" hangingPunct="1">
        <a:lnSpc>
          <a:spcPct val="100000"/>
        </a:lnSpc>
        <a:spcBef>
          <a:spcPts val="351"/>
        </a:spcBef>
        <a:buClrTx/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2pPr>
      <a:lvl3pPr marL="685473" indent="-228491" algn="l" defTabSz="913965" rtl="0" eaLnBrk="1" latinLnBrk="0" hangingPunct="1">
        <a:lnSpc>
          <a:spcPct val="100000"/>
        </a:lnSpc>
        <a:spcBef>
          <a:spcPts val="351"/>
        </a:spcBef>
        <a:buClrTx/>
        <a:buFont typeface="Arial" panose="020B0604020202020204" pitchFamily="34" charset="0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3pPr>
      <a:lvl4pPr marL="913964" indent="-228491" algn="l" defTabSz="913965" rtl="0" eaLnBrk="1" latinLnBrk="0" hangingPunct="1">
        <a:lnSpc>
          <a:spcPct val="100000"/>
        </a:lnSpc>
        <a:spcBef>
          <a:spcPts val="351"/>
        </a:spcBef>
        <a:buClrTx/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4pPr>
      <a:lvl5pPr marL="1142455" indent="-228491" algn="l" defTabSz="913965" rtl="0" eaLnBrk="1" latinLnBrk="0" hangingPunct="1">
        <a:lnSpc>
          <a:spcPct val="100000"/>
        </a:lnSpc>
        <a:spcBef>
          <a:spcPts val="351"/>
        </a:spcBef>
        <a:buClrTx/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2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85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367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349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82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65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7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929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911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93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76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8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83315" y="1669558"/>
            <a:ext cx="10806491" cy="46751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83315" y="2456019"/>
            <a:ext cx="10806491" cy="32915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419879" y="6122204"/>
            <a:ext cx="759238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773">
                <a:solidFill>
                  <a:schemeClr val="dk1"/>
                </a:solidFill>
              </a:defRPr>
            </a:lvl1pPr>
          </a:lstStyle>
          <a:p>
            <a:fld id="{9E5643FB-EE15-492A-A68D-E730000446E2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365617" y="6122204"/>
            <a:ext cx="6326985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773" cap="all" baseline="0">
                <a:solidFill>
                  <a:schemeClr val="dk1"/>
                </a:solidFill>
              </a:defRPr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180995" y="6122204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773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D4766B5-60EE-4C05-9784-0F52E6D4C5F8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83635"/>
            <a:ext cx="704874" cy="416906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6A4233ED-D1B9-4B94-9BBA-8344A1EE6A0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170432"/>
            <a:ext cx="1626139" cy="19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0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84" r:id="rId18"/>
    <p:sldLayoutId id="2147483885" r:id="rId19"/>
    <p:sldLayoutId id="2147483892" r:id="rId20"/>
    <p:sldLayoutId id="2147483887" r:id="rId21"/>
    <p:sldLayoutId id="2147483888" r:id="rId22"/>
    <p:sldLayoutId id="2147483889" r:id="rId23"/>
  </p:sldLayoutIdLst>
  <p:hf sldNum="0" hdr="0" dt="0"/>
  <p:txStyles>
    <p:titleStyle>
      <a:lvl1pPr algn="l" defTabSz="913965" rtl="0" eaLnBrk="1" latinLnBrk="0" hangingPunct="1">
        <a:lnSpc>
          <a:spcPct val="90000"/>
        </a:lnSpc>
        <a:spcBef>
          <a:spcPct val="0"/>
        </a:spcBef>
        <a:buNone/>
        <a:defRPr sz="3374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1" indent="-228491" algn="l" defTabSz="913965" rtl="0" eaLnBrk="1" latinLnBrk="0" hangingPunct="1">
        <a:lnSpc>
          <a:spcPct val="100000"/>
        </a:lnSpc>
        <a:spcBef>
          <a:spcPts val="0"/>
        </a:spcBef>
        <a:spcAft>
          <a:spcPts val="703"/>
        </a:spcAft>
        <a:buClrTx/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2" indent="-228491" algn="l" defTabSz="913965" rtl="0" eaLnBrk="1" latinLnBrk="0" hangingPunct="1">
        <a:lnSpc>
          <a:spcPct val="100000"/>
        </a:lnSpc>
        <a:spcBef>
          <a:spcPts val="351"/>
        </a:spcBef>
        <a:buClrTx/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2pPr>
      <a:lvl3pPr marL="685473" indent="-228491" algn="l" defTabSz="913965" rtl="0" eaLnBrk="1" latinLnBrk="0" hangingPunct="1">
        <a:lnSpc>
          <a:spcPct val="100000"/>
        </a:lnSpc>
        <a:spcBef>
          <a:spcPts val="351"/>
        </a:spcBef>
        <a:buClrTx/>
        <a:buFont typeface="Arial" panose="020B0604020202020204" pitchFamily="34" charset="0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3pPr>
      <a:lvl4pPr marL="913964" indent="-228491" algn="l" defTabSz="913965" rtl="0" eaLnBrk="1" latinLnBrk="0" hangingPunct="1">
        <a:lnSpc>
          <a:spcPct val="100000"/>
        </a:lnSpc>
        <a:spcBef>
          <a:spcPts val="351"/>
        </a:spcBef>
        <a:buClrTx/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4pPr>
      <a:lvl5pPr marL="1142455" indent="-228491" algn="l" defTabSz="913965" rtl="0" eaLnBrk="1" latinLnBrk="0" hangingPunct="1">
        <a:lnSpc>
          <a:spcPct val="100000"/>
        </a:lnSpc>
        <a:spcBef>
          <a:spcPts val="351"/>
        </a:spcBef>
        <a:buClrTx/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2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85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367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349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82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65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7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929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911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93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76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8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83315" y="1669558"/>
            <a:ext cx="10806491" cy="46751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83315" y="2456019"/>
            <a:ext cx="10806491" cy="32915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419879" y="6122204"/>
            <a:ext cx="759238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773">
                <a:solidFill>
                  <a:schemeClr val="dk1"/>
                </a:solidFill>
              </a:defRPr>
            </a:lvl1pPr>
          </a:lstStyle>
          <a:p>
            <a:fld id="{9E5643FB-EE15-492A-A68D-E730000446E2}" type="datetime1">
              <a:rPr lang="nb-NO" smtClean="0"/>
              <a:t>10.11.2022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365617" y="6122204"/>
            <a:ext cx="6326985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773" cap="all" baseline="0">
                <a:solidFill>
                  <a:schemeClr val="dk1"/>
                </a:solidFill>
              </a:defRPr>
            </a:lvl1pPr>
          </a:lstStyle>
          <a:p>
            <a:r>
              <a:rPr lang="nb-NO"/>
              <a:t>OPPTAKSRAPPORT 2018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180995" y="6122204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773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D4766B5-60EE-4C05-9784-0F52E6D4C5F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83635"/>
            <a:ext cx="704874" cy="416906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6A4233ED-D1B9-4B94-9BBA-8344A1EE6A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" y="6170432"/>
            <a:ext cx="1626139" cy="19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1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66" r:id="rId2"/>
    <p:sldLayoutId id="2147483895" r:id="rId3"/>
  </p:sldLayoutIdLst>
  <p:hf sldNum="0" hdr="0" dt="0"/>
  <p:txStyles>
    <p:titleStyle>
      <a:lvl1pPr algn="l" defTabSz="913965" rtl="0" eaLnBrk="1" latinLnBrk="0" hangingPunct="1">
        <a:lnSpc>
          <a:spcPct val="90000"/>
        </a:lnSpc>
        <a:spcBef>
          <a:spcPct val="0"/>
        </a:spcBef>
        <a:buNone/>
        <a:defRPr sz="3374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1" indent="-228491" algn="l" defTabSz="913965" rtl="0" eaLnBrk="1" latinLnBrk="0" hangingPunct="1">
        <a:lnSpc>
          <a:spcPct val="100000"/>
        </a:lnSpc>
        <a:spcBef>
          <a:spcPts val="0"/>
        </a:spcBef>
        <a:spcAft>
          <a:spcPts val="703"/>
        </a:spcAft>
        <a:buClrTx/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2" indent="-228491" algn="l" defTabSz="913965" rtl="0" eaLnBrk="1" latinLnBrk="0" hangingPunct="1">
        <a:lnSpc>
          <a:spcPct val="100000"/>
        </a:lnSpc>
        <a:spcBef>
          <a:spcPts val="351"/>
        </a:spcBef>
        <a:buClrTx/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2pPr>
      <a:lvl3pPr marL="685473" indent="-228491" algn="l" defTabSz="913965" rtl="0" eaLnBrk="1" latinLnBrk="0" hangingPunct="1">
        <a:lnSpc>
          <a:spcPct val="100000"/>
        </a:lnSpc>
        <a:spcBef>
          <a:spcPts val="351"/>
        </a:spcBef>
        <a:buClrTx/>
        <a:buFont typeface="Arial" panose="020B0604020202020204" pitchFamily="34" charset="0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3pPr>
      <a:lvl4pPr marL="913964" indent="-228491" algn="l" defTabSz="913965" rtl="0" eaLnBrk="1" latinLnBrk="0" hangingPunct="1">
        <a:lnSpc>
          <a:spcPct val="100000"/>
        </a:lnSpc>
        <a:spcBef>
          <a:spcPts val="351"/>
        </a:spcBef>
        <a:buClrTx/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4pPr>
      <a:lvl5pPr marL="1142455" indent="-228491" algn="l" defTabSz="913965" rtl="0" eaLnBrk="1" latinLnBrk="0" hangingPunct="1">
        <a:lnSpc>
          <a:spcPct val="100000"/>
        </a:lnSpc>
        <a:spcBef>
          <a:spcPts val="351"/>
        </a:spcBef>
        <a:buClrTx/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2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85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367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349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82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65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7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929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911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93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76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8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ioa365.sharepoint.com/sites/CampusprogrammetOsloMet/Delte%20dokumenter/Programkontor/04%20Ferdigstilte%20dokumenter/2011-02-24%20V%201.1%20Bestilling%20til%20fakultet_%20sentra%20og%20Studentparlamentet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jeringen.no/globalassets/upload/fin/vedlegg/okstyring/rundskriv/faste/r_108_2019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hyperlink" Target="https://hioa365.sharepoint.com/sites/CampusprogrammetOsloMet/Delte%20dokumenter/Programkontor/04%20Ferdigstilte%20dokumenter/2011-02-24%20V%201.1%20Bestilling%20til%20fakultet_%20sentra%20og%20Studentparlamentet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hyperlink" Target="https://hioa365.sharepoint.com/sites/CampusprogrammetOsloMet/Delte%20dokumenter/General/2021-02-17%20V%201.1%20Programdirektiv%20Campusprogrammet.pdf" TargetMode="Externa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34D90D-78FC-41AD-B451-C7ED0482C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795" y="1689261"/>
            <a:ext cx="6941968" cy="3204286"/>
          </a:xfrm>
        </p:spPr>
        <p:txBody>
          <a:bodyPr>
            <a:normAutofit/>
          </a:bodyPr>
          <a:lstStyle/>
          <a:p>
            <a:r>
              <a:rPr lang="nb-NO" sz="3600" dirty="0" err="1"/>
              <a:t>Campusprogrammet</a:t>
            </a:r>
            <a:r>
              <a:rPr lang="nb-NO" sz="3600" dirty="0"/>
              <a:t> – OsloMet</a:t>
            </a:r>
            <a:br>
              <a:rPr lang="nb-NO" sz="3600" dirty="0"/>
            </a:br>
            <a:r>
              <a:rPr lang="nb-NO" sz="3600" dirty="0"/>
              <a:t>Forskerforbundet – 3.mars</a:t>
            </a:r>
            <a:br>
              <a:rPr lang="nb-NO" sz="4400" dirty="0"/>
            </a:br>
            <a:br>
              <a:rPr lang="nb-NO" sz="4400" dirty="0"/>
            </a:br>
            <a:endParaRPr lang="nb-NO" sz="440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182F96A-3319-4552-87A7-62876D5942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/>
              <a:t> 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4783582-4AFE-4E50-ADE0-D4EC670305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/>
              <a:t> 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17F79DE-EE97-4B0E-B679-8040AF1494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/>
              <a:t> 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05383085-C762-4725-A4E6-ED3EA6DB1B4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51795" y="5813435"/>
            <a:ext cx="3321151" cy="273565"/>
          </a:xfrm>
        </p:spPr>
        <p:txBody>
          <a:bodyPr/>
          <a:lstStyle/>
          <a:p>
            <a:pPr defTabSz="914222"/>
            <a:r>
              <a:rPr lang="nb-NO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nb-NO" err="1">
                <a:solidFill>
                  <a:prstClr val="black"/>
                </a:solidFill>
                <a:latin typeface="Arial" panose="020B0604020202020204"/>
              </a:rPr>
              <a:t>Arne-vetle</a:t>
            </a:r>
            <a:r>
              <a:rPr lang="nb-NO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nb-NO" err="1">
                <a:solidFill>
                  <a:prstClr val="black"/>
                </a:solidFill>
                <a:latin typeface="Arial" panose="020B0604020202020204"/>
              </a:rPr>
              <a:t>gulliksen</a:t>
            </a:r>
            <a:endParaRPr lang="nb-NO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15" name="Picture Placeholder 14" descr="A view of a city&#10;&#10;Description automatically generated">
            <a:extLst>
              <a:ext uri="{FF2B5EF4-FFF2-40B4-BE49-F238E27FC236}">
                <a16:creationId xmlns:a16="http://schemas.microsoft.com/office/drawing/2014/main" id="{90C8F2F4-7DFF-48F5-B9AF-CE143A0A936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32573" r="325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3216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3D470-B57A-4E61-A8C3-DE43BBAF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637" y="1585542"/>
            <a:ext cx="10806491" cy="467511"/>
          </a:xfrm>
        </p:spPr>
        <p:txBody>
          <a:bodyPr>
            <a:normAutofit fontScale="90000"/>
          </a:bodyPr>
          <a:lstStyle/>
          <a:p>
            <a:r>
              <a:rPr lang="nb-NO"/>
              <a:t>Praktisk betydning av endringer i bestilling </a:t>
            </a:r>
            <a:br>
              <a:rPr lang="nb-NO"/>
            </a:br>
            <a:r>
              <a:rPr lang="nb-NO"/>
              <a:t>for fakultet og sentre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C69BE9-BA07-4F32-A5BE-BF7FABD52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4923" y="169682"/>
            <a:ext cx="1288994" cy="1675021"/>
          </a:xfrm>
          <a:prstGeom prst="rect">
            <a:avLst/>
          </a:prstGeom>
          <a:effectLst>
            <a:outerShdw blurRad="50800" dist="38100" dir="13500000" algn="r" rotWithShape="0">
              <a:schemeClr val="bg1">
                <a:alpha val="40000"/>
              </a:scheme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36B2DF-D06C-4306-BC26-99B7006B2FFE}"/>
              </a:ext>
            </a:extLst>
          </p:cNvPr>
          <p:cNvSpPr txBox="1"/>
          <p:nvPr/>
        </p:nvSpPr>
        <p:spPr>
          <a:xfrm>
            <a:off x="10290855" y="1894008"/>
            <a:ext cx="1909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til V 1.1 av bestillingen til fakultet, sentra og Studentparlamentet</a:t>
            </a:r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BBD2551A-1E42-4F62-91C0-66C722FC7B47}"/>
              </a:ext>
            </a:extLst>
          </p:cNvPr>
          <p:cNvSpPr txBox="1">
            <a:spLocks/>
          </p:cNvSpPr>
          <p:nvPr/>
        </p:nvSpPr>
        <p:spPr>
          <a:xfrm>
            <a:off x="-174568" y="2482552"/>
            <a:ext cx="4428949" cy="2765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491" indent="-228491" algn="l" defTabSz="91396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3"/>
              </a:spcAft>
              <a:buClrTx/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82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73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3964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455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02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85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67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349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3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Bakgrunn for </a:t>
            </a:r>
            <a:r>
              <a:rPr kumimoji="0" lang="nb-NO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hovedjusteringer</a:t>
            </a:r>
            <a:endParaRPr kumimoji="0" lang="nb-NO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A77620-F71D-437F-A34B-73B92BBB8C23}"/>
              </a:ext>
            </a:extLst>
          </p:cNvPr>
          <p:cNvSpPr txBox="1"/>
          <p:nvPr/>
        </p:nvSpPr>
        <p:spPr>
          <a:xfrm>
            <a:off x="478231" y="2868934"/>
            <a:ext cx="554865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 Endringer i ordlyd etter styrets muntlige tilbakemeldinger i styremøte desember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«Tilstedeværelse på Romerike» endret til «fullverdig campus på Romerike» og «Campus Romerike» i bestillingen og direktivet.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Endringer i tidslinjer som følge av inngått forlik mellom </a:t>
            </a:r>
            <a:r>
              <a:rPr kumimoji="0" lang="nb-NO" sz="11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Hemfosa</a:t>
            </a:r>
            <a:r>
              <a:rPr kumimoji="0" lang="nb-NO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AS og staten ved Kunnskapsdepartementet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Leieavtale forlenget fra 15. august 2023 til 31. desember 2024.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3. Presiseringer om arealeffektivisering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På bakgrunn av fakultetene og sentrenes behov for å konkretisere føringer for arealnorm, skal det legges til grunn en total reduksjon av eiendomsarealene ved </a:t>
            </a:r>
            <a:r>
              <a:rPr kumimoji="0" lang="nb-NO" sz="105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Oslomet</a:t>
            </a: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på 10 – 25 %. Det fastsettes et stort spenn for å skape gode alternative skisser til fremtidig arealdisponering og sikre at mulighetsrommet ikke begrenses på et tidlig stadium i prosessen.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46BBBA-9E67-4E21-B78D-CF96A638A2D1}"/>
              </a:ext>
            </a:extLst>
          </p:cNvPr>
          <p:cNvSpPr txBox="1"/>
          <p:nvPr/>
        </p:nvSpPr>
        <p:spPr>
          <a:xfrm>
            <a:off x="478231" y="2868934"/>
            <a:ext cx="10046718" cy="8447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79413CC8-FFED-4C15-817D-495561A789DD}"/>
              </a:ext>
            </a:extLst>
          </p:cNvPr>
          <p:cNvSpPr txBox="1">
            <a:spLocks/>
          </p:cNvSpPr>
          <p:nvPr/>
        </p:nvSpPr>
        <p:spPr>
          <a:xfrm>
            <a:off x="6096000" y="2482552"/>
            <a:ext cx="4428949" cy="2765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491" indent="-228491" algn="l" defTabSz="91396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3"/>
              </a:spcAft>
              <a:buClrTx/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82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73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3964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455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02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85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67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349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3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Praktisk betydning for fakulteter og sentre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7ACCE7-6677-4C39-BA32-AC4B178C867D}"/>
              </a:ext>
            </a:extLst>
          </p:cNvPr>
          <p:cNvSpPr txBox="1"/>
          <p:nvPr/>
        </p:nvSpPr>
        <p:spPr>
          <a:xfrm>
            <a:off x="7585545" y="3021780"/>
            <a:ext cx="348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Ingen praktisk betydning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DB5E93-C162-4874-8DE8-94855863EB61}"/>
              </a:ext>
            </a:extLst>
          </p:cNvPr>
          <p:cNvSpPr txBox="1"/>
          <p:nvPr/>
        </p:nvSpPr>
        <p:spPr>
          <a:xfrm>
            <a:off x="478231" y="3823496"/>
            <a:ext cx="10046718" cy="8447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9478A6-B0D4-4CD2-B39B-9B46DE0B3AFE}"/>
              </a:ext>
            </a:extLst>
          </p:cNvPr>
          <p:cNvSpPr txBox="1"/>
          <p:nvPr/>
        </p:nvSpPr>
        <p:spPr>
          <a:xfrm>
            <a:off x="6775795" y="3951798"/>
            <a:ext cx="3866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Må hensynta endret dato for leietidens utløp i plan </a:t>
            </a:r>
            <a:b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m/ risikovurdering som utarbeides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D66641-39C8-4B8D-8DF8-2B4E657637C6}"/>
              </a:ext>
            </a:extLst>
          </p:cNvPr>
          <p:cNvSpPr txBox="1"/>
          <p:nvPr/>
        </p:nvSpPr>
        <p:spPr>
          <a:xfrm>
            <a:off x="478231" y="4748545"/>
            <a:ext cx="10046718" cy="1203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DB46EA-C0B9-44E0-B88C-672D08B065FC}"/>
              </a:ext>
            </a:extLst>
          </p:cNvPr>
          <p:cNvSpPr txBox="1"/>
          <p:nvPr/>
        </p:nvSpPr>
        <p:spPr>
          <a:xfrm>
            <a:off x="6658748" y="5029567"/>
            <a:ext cx="3866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Det er ønskelig å legge til rette for en helhetlig tankegang….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Krever tilpasning og modernisering av arbeidsformer – økt fleksibilitet</a:t>
            </a:r>
          </a:p>
        </p:txBody>
      </p:sp>
    </p:spTree>
    <p:extLst>
      <p:ext uri="{BB962C8B-B14F-4D97-AF65-F5344CB8AC3E}">
        <p14:creationId xmlns:p14="http://schemas.microsoft.com/office/powerpoint/2010/main" val="1879550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E546C-71B0-4909-ADC7-C05E9FA24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3200"/>
              <a:t>Fremtidig campus på Romerike skal være basert på faglig innhold og der tilbud og etterspørsel møtes </a:t>
            </a:r>
            <a:endParaRPr lang="nb-NO" sz="3200">
              <a:cs typeface="Arial"/>
            </a:endParaRP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9C5B20FB-B69E-4CD1-8A44-6374CE1AF843}"/>
              </a:ext>
            </a:extLst>
          </p:cNvPr>
          <p:cNvSpPr txBox="1">
            <a:spLocks/>
          </p:cNvSpPr>
          <p:nvPr/>
        </p:nvSpPr>
        <p:spPr>
          <a:xfrm>
            <a:off x="633603" y="2243063"/>
            <a:ext cx="2085687" cy="268391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 fontScale="92500" lnSpcReduction="20000"/>
          </a:bodyPr>
          <a:lstStyle>
            <a:lvl1pPr marL="228491" indent="-228491" algn="l" defTabSz="91396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3"/>
              </a:spcAft>
              <a:buClrTx/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82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73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3964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455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02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85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67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349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1200" b="1"/>
              <a:t>Dialogkonferansen og etterarbeid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771AC06E-2FE6-4E7D-A304-857A3E9A6FD4}"/>
              </a:ext>
            </a:extLst>
          </p:cNvPr>
          <p:cNvSpPr txBox="1">
            <a:spLocks/>
          </p:cNvSpPr>
          <p:nvPr/>
        </p:nvSpPr>
        <p:spPr>
          <a:xfrm>
            <a:off x="487197" y="2688140"/>
            <a:ext cx="2333080" cy="1477368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marL="228491" indent="-228491" algn="l" defTabSz="91396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3"/>
              </a:spcAft>
              <a:buClrTx/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82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73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3964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455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02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85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67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349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1200"/>
              <a:t>Etablere</a:t>
            </a:r>
            <a:r>
              <a:rPr lang="en-US" sz="1200"/>
              <a:t> </a:t>
            </a:r>
            <a:r>
              <a:rPr lang="nb-NO" sz="1200"/>
              <a:t>en</a:t>
            </a:r>
            <a:r>
              <a:rPr lang="en-US" sz="1200"/>
              <a:t> arena for dialog med </a:t>
            </a:r>
            <a:r>
              <a:rPr lang="nb-NO" sz="1200"/>
              <a:t>aktuelle</a:t>
            </a:r>
            <a:r>
              <a:rPr lang="en-US" sz="1200"/>
              <a:t> </a:t>
            </a:r>
            <a:r>
              <a:rPr lang="nb-NO" sz="1200"/>
              <a:t>samarbeidspartnere i Romerike, som bidrar til nye idéer og gode konsepter for fremtidig tilstedeværelse</a:t>
            </a:r>
            <a:endParaRPr lang="nb-NO" sz="1200" err="1">
              <a:cs typeface="Arial"/>
            </a:endParaRP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553D823-2C80-4E64-9F7F-2C5616666A4D}"/>
              </a:ext>
            </a:extLst>
          </p:cNvPr>
          <p:cNvSpPr txBox="1">
            <a:spLocks/>
          </p:cNvSpPr>
          <p:nvPr/>
        </p:nvSpPr>
        <p:spPr>
          <a:xfrm>
            <a:off x="881004" y="4008270"/>
            <a:ext cx="1521304" cy="206768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228491" indent="-228491" algn="l" defTabSz="91396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3"/>
              </a:spcAft>
              <a:buClrTx/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82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73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3964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455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02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85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67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349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b-NO" sz="1200" b="1"/>
              <a:t>Tiltak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2C49E3-DE91-424F-A0FA-37F526C0E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66" y="5351648"/>
            <a:ext cx="1493099" cy="645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2D0A74-B3E5-40B1-97D4-09B059EF667A}"/>
              </a:ext>
            </a:extLst>
          </p:cNvPr>
          <p:cNvGrpSpPr/>
          <p:nvPr/>
        </p:nvGrpSpPr>
        <p:grpSpPr>
          <a:xfrm>
            <a:off x="621522" y="4545303"/>
            <a:ext cx="1446951" cy="760470"/>
            <a:chOff x="485444" y="4312176"/>
            <a:chExt cx="1446951" cy="760470"/>
          </a:xfrm>
        </p:grpSpPr>
        <p:pic>
          <p:nvPicPr>
            <p:cNvPr id="30" name="Picture 3">
              <a:extLst>
                <a:ext uri="{FF2B5EF4-FFF2-40B4-BE49-F238E27FC236}">
                  <a16:creationId xmlns:a16="http://schemas.microsoft.com/office/drawing/2014/main" id="{FF4202A7-E5AA-4D3C-B104-FC1AC74960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739" t="19498" r="34860" b="-1962"/>
            <a:stretch/>
          </p:blipFill>
          <p:spPr>
            <a:xfrm>
              <a:off x="485444" y="4312176"/>
              <a:ext cx="1446951" cy="76047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BC7CB2-47E6-404E-9859-6BAAE6CFF0AD}"/>
                </a:ext>
              </a:extLst>
            </p:cNvPr>
            <p:cNvSpPr txBox="1"/>
            <p:nvPr/>
          </p:nvSpPr>
          <p:spPr>
            <a:xfrm>
              <a:off x="708715" y="4792842"/>
              <a:ext cx="1176513" cy="25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noAutofit/>
            </a:bodyPr>
            <a:lstStyle/>
            <a:p>
              <a:r>
                <a:rPr lang="nb-NO" sz="900"/>
                <a:t>Bestilling fakulteter</a:t>
              </a:r>
              <a:endParaRPr lang="en-US" sz="900"/>
            </a:p>
          </p:txBody>
        </p:sp>
      </p:grpSp>
      <p:sp>
        <p:nvSpPr>
          <p:cNvPr id="65" name="Content Placeholder 3">
            <a:extLst>
              <a:ext uri="{FF2B5EF4-FFF2-40B4-BE49-F238E27FC236}">
                <a16:creationId xmlns:a16="http://schemas.microsoft.com/office/drawing/2014/main" id="{E34D70D6-D6E4-41FF-B143-A364228653C4}"/>
              </a:ext>
            </a:extLst>
          </p:cNvPr>
          <p:cNvSpPr txBox="1">
            <a:spLocks/>
          </p:cNvSpPr>
          <p:nvPr/>
        </p:nvSpPr>
        <p:spPr>
          <a:xfrm>
            <a:off x="3488782" y="5048449"/>
            <a:ext cx="8113727" cy="128016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t">
            <a:noAutofit/>
          </a:bodyPr>
          <a:lstStyle>
            <a:lvl1pPr marL="228491" indent="-228491" algn="l" defTabSz="91396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3"/>
              </a:spcAft>
              <a:buClrTx/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82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73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3964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455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02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85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67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349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nb-NO" sz="1200" b="1"/>
          </a:p>
          <a:p>
            <a:pPr marL="0" indent="0" algn="ctr">
              <a:buNone/>
            </a:pPr>
            <a:endParaRPr lang="nb-NO" sz="1200" b="1"/>
          </a:p>
          <a:p>
            <a:pPr marL="0" indent="0" algn="ctr">
              <a:buNone/>
            </a:pPr>
            <a:r>
              <a:rPr lang="nb-NO" sz="1200" b="1" err="1"/>
              <a:t>Ahus</a:t>
            </a:r>
            <a:r>
              <a:rPr lang="nb-NO" sz="1200" b="1"/>
              <a:t> – er en strategisk samarbeidspartner der faglig innhold og tilbud og etterspørsel møtes i dag. </a:t>
            </a:r>
          </a:p>
          <a:p>
            <a:pPr marL="0" indent="0" algn="ctr">
              <a:buNone/>
            </a:pPr>
            <a:r>
              <a:rPr lang="nb-NO" sz="1200" b="1"/>
              <a:t>Det faglige innholdet og eiendomssamarbeidet vil videreutvikles og en intensjonsavtale inngås.</a:t>
            </a:r>
            <a:endParaRPr lang="nb-NO" sz="1200">
              <a:cs typeface="Arial"/>
            </a:endParaRPr>
          </a:p>
        </p:txBody>
      </p:sp>
      <p:cxnSp>
        <p:nvCxnSpPr>
          <p:cNvPr id="72" name="Rett linje 17">
            <a:extLst>
              <a:ext uri="{FF2B5EF4-FFF2-40B4-BE49-F238E27FC236}">
                <a16:creationId xmlns:a16="http://schemas.microsoft.com/office/drawing/2014/main" id="{7D24772E-BB7E-48FC-8C2F-BF83856A1A95}"/>
              </a:ext>
            </a:extLst>
          </p:cNvPr>
          <p:cNvCxnSpPr>
            <a:cxnSpLocks/>
          </p:cNvCxnSpPr>
          <p:nvPr/>
        </p:nvCxnSpPr>
        <p:spPr>
          <a:xfrm>
            <a:off x="621522" y="4311466"/>
            <a:ext cx="2040269" cy="0"/>
          </a:xfrm>
          <a:prstGeom prst="line">
            <a:avLst/>
          </a:prstGeom>
          <a:ln w="349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Isosceles Triangle 65">
            <a:extLst>
              <a:ext uri="{FF2B5EF4-FFF2-40B4-BE49-F238E27FC236}">
                <a16:creationId xmlns:a16="http://schemas.microsoft.com/office/drawing/2014/main" id="{EAD1815B-391A-48F1-A04A-E6CD2EE62EAD}"/>
              </a:ext>
            </a:extLst>
          </p:cNvPr>
          <p:cNvSpPr/>
          <p:nvPr/>
        </p:nvSpPr>
        <p:spPr>
          <a:xfrm rot="5400000">
            <a:off x="1195717" y="4257214"/>
            <a:ext cx="3792127" cy="350663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Rett linje 17">
            <a:extLst>
              <a:ext uri="{FF2B5EF4-FFF2-40B4-BE49-F238E27FC236}">
                <a16:creationId xmlns:a16="http://schemas.microsoft.com/office/drawing/2014/main" id="{499ED4AF-410B-4689-BB28-A466EBC2A5E4}"/>
              </a:ext>
            </a:extLst>
          </p:cNvPr>
          <p:cNvCxnSpPr>
            <a:cxnSpLocks/>
          </p:cNvCxnSpPr>
          <p:nvPr/>
        </p:nvCxnSpPr>
        <p:spPr>
          <a:xfrm>
            <a:off x="633603" y="2536483"/>
            <a:ext cx="2040269" cy="0"/>
          </a:xfrm>
          <a:prstGeom prst="line">
            <a:avLst/>
          </a:prstGeom>
          <a:ln w="349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9">
            <a:extLst>
              <a:ext uri="{FF2B5EF4-FFF2-40B4-BE49-F238E27FC236}">
                <a16:creationId xmlns:a16="http://schemas.microsoft.com/office/drawing/2014/main" id="{70055A0C-C2E0-46BA-8049-6A7A739CAD5E}"/>
              </a:ext>
            </a:extLst>
          </p:cNvPr>
          <p:cNvSpPr txBox="1"/>
          <p:nvPr/>
        </p:nvSpPr>
        <p:spPr>
          <a:xfrm>
            <a:off x="1284975" y="5858944"/>
            <a:ext cx="1434316" cy="27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r>
              <a:rPr lang="nb-NO" sz="900"/>
              <a:t>Gjennomført konferanse</a:t>
            </a:r>
            <a:endParaRPr lang="en-US" sz="900"/>
          </a:p>
        </p:txBody>
      </p:sp>
      <p:sp>
        <p:nvSpPr>
          <p:cNvPr id="46" name="Rektangel 2">
            <a:extLst>
              <a:ext uri="{FF2B5EF4-FFF2-40B4-BE49-F238E27FC236}">
                <a16:creationId xmlns:a16="http://schemas.microsoft.com/office/drawing/2014/main" id="{C1FD57F4-D4D3-49D6-B996-BEA1D0C9BBDE}"/>
              </a:ext>
            </a:extLst>
          </p:cNvPr>
          <p:cNvSpPr/>
          <p:nvPr/>
        </p:nvSpPr>
        <p:spPr>
          <a:xfrm>
            <a:off x="3488782" y="2671008"/>
            <a:ext cx="8113729" cy="2450304"/>
          </a:xfrm>
          <a:prstGeom prst="rect">
            <a:avLst/>
          </a:prstGeom>
          <a:solidFill>
            <a:srgbClr val="F2F2F2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7F7F7F"/>
              </a:solidFill>
            </a:endParaRPr>
          </a:p>
        </p:txBody>
      </p:sp>
      <p:sp>
        <p:nvSpPr>
          <p:cNvPr id="47" name="Content Placeholder 3">
            <a:extLst>
              <a:ext uri="{FF2B5EF4-FFF2-40B4-BE49-F238E27FC236}">
                <a16:creationId xmlns:a16="http://schemas.microsoft.com/office/drawing/2014/main" id="{6FB6EE44-A39D-4AD6-BE79-8F1D1A2CB1F0}"/>
              </a:ext>
            </a:extLst>
          </p:cNvPr>
          <p:cNvSpPr txBox="1">
            <a:spLocks/>
          </p:cNvSpPr>
          <p:nvPr/>
        </p:nvSpPr>
        <p:spPr>
          <a:xfrm>
            <a:off x="3649619" y="2943212"/>
            <a:ext cx="3901399" cy="20961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t">
            <a:noAutofit/>
          </a:bodyPr>
          <a:lstStyle>
            <a:lvl1pPr marL="228491" indent="-228491" algn="l" defTabSz="91396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3"/>
              </a:spcAft>
              <a:buClrTx/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82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73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3964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455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02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85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67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349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nb-NO" sz="1200" b="1" err="1"/>
              <a:t>OsloMet</a:t>
            </a:r>
            <a:r>
              <a:rPr lang="nb-NO" sz="1200" b="1"/>
              <a:t> utfordres på behovsbeskrivelse</a:t>
            </a:r>
            <a:endParaRPr lang="en-US"/>
          </a:p>
          <a:p>
            <a:pPr marL="0" indent="0">
              <a:spcAft>
                <a:spcPts val="0"/>
              </a:spcAft>
              <a:buNone/>
            </a:pPr>
            <a:r>
              <a:rPr lang="nb-NO" sz="1200" i="1" u="sng"/>
              <a:t>Faglig innhold må konkretiseres</a:t>
            </a:r>
            <a:r>
              <a:rPr lang="nb-NO" sz="1200" i="1"/>
              <a:t> </a:t>
            </a:r>
            <a:r>
              <a:rPr lang="nb-NO" sz="1200"/>
              <a:t>ytterligere i videre prosess slik at aktørene kan tilpasse løsninger, og vurdere om de kan innfri OsloMets behov og forventninger.</a:t>
            </a:r>
            <a:endParaRPr lang="nb-NO" sz="1200">
              <a:cs typeface="Arial"/>
            </a:endParaRPr>
          </a:p>
          <a:p>
            <a:pPr marL="0" indent="0">
              <a:spcAft>
                <a:spcPts val="0"/>
              </a:spcAft>
              <a:buNone/>
            </a:pPr>
            <a:endParaRPr lang="nb-NO" sz="1200"/>
          </a:p>
          <a:p>
            <a:pPr marL="0" indent="0">
              <a:spcAft>
                <a:spcPts val="0"/>
              </a:spcAft>
              <a:buNone/>
            </a:pPr>
            <a:r>
              <a:rPr lang="nb-NO" sz="1200" b="1" err="1"/>
              <a:t>OsloMet</a:t>
            </a:r>
            <a:r>
              <a:rPr lang="nb-NO" sz="1200" b="1"/>
              <a:t> er fleksible </a:t>
            </a:r>
            <a:endParaRPr lang="nb-NO" sz="1200" b="1">
              <a:cs typeface="Arial" panose="020B0604020202020204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nb-NO" sz="1200" err="1"/>
              <a:t>OsloMet</a:t>
            </a:r>
            <a:r>
              <a:rPr lang="nb-NO" sz="1200"/>
              <a:t> er interessert i </a:t>
            </a:r>
            <a:r>
              <a:rPr lang="nb-NO" sz="1200" i="1" u="sng"/>
              <a:t>flere former for fremtidig samarbeid</a:t>
            </a:r>
            <a:r>
              <a:rPr lang="nb-NO" sz="1200"/>
              <a:t>, innenfor alle kjerneområder. Blant annet innen forskningssamarbeid, innovasjonsmiljøer, praksisplasser og etter- og videreutdanning</a:t>
            </a:r>
            <a:endParaRPr lang="nb-NO" sz="1200">
              <a:cs typeface="Arial" panose="020B0604020202020204"/>
            </a:endParaRPr>
          </a:p>
          <a:p>
            <a:pPr marL="0" indent="0">
              <a:buNone/>
            </a:pPr>
            <a:endParaRPr lang="nb-NO" sz="1200"/>
          </a:p>
          <a:p>
            <a:pPr marL="0" indent="0">
              <a:buNone/>
            </a:pPr>
            <a:endParaRPr lang="nb-NO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</p:txBody>
      </p:sp>
      <p:sp>
        <p:nvSpPr>
          <p:cNvPr id="50" name="Content Placeholder 3">
            <a:extLst>
              <a:ext uri="{FF2B5EF4-FFF2-40B4-BE49-F238E27FC236}">
                <a16:creationId xmlns:a16="http://schemas.microsoft.com/office/drawing/2014/main" id="{45A5A0FE-F646-4BD7-A23A-832C3DBEDBF8}"/>
              </a:ext>
            </a:extLst>
          </p:cNvPr>
          <p:cNvSpPr txBox="1">
            <a:spLocks/>
          </p:cNvSpPr>
          <p:nvPr/>
        </p:nvSpPr>
        <p:spPr>
          <a:xfrm>
            <a:off x="7682854" y="2943212"/>
            <a:ext cx="3738999" cy="20706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t">
            <a:noAutofit/>
          </a:bodyPr>
          <a:lstStyle>
            <a:lvl1pPr marL="228491" indent="-228491" algn="l" defTabSz="91396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3"/>
              </a:spcAft>
              <a:buClrTx/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82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73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3964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455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02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85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67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349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nb-NO" sz="1200" b="1"/>
              <a:t>Romerike er engasjert</a:t>
            </a:r>
            <a:endParaRPr lang="en-US"/>
          </a:p>
          <a:p>
            <a:pPr marL="0" indent="0">
              <a:spcAft>
                <a:spcPts val="0"/>
              </a:spcAft>
              <a:buNone/>
            </a:pPr>
            <a:r>
              <a:rPr lang="nb-NO" sz="1200"/>
              <a:t>Mange </a:t>
            </a:r>
            <a:r>
              <a:rPr lang="nb-NO" sz="1200" i="1" u="sng"/>
              <a:t>ønsker å inngå samarbeid</a:t>
            </a:r>
            <a:r>
              <a:rPr lang="nb-NO" sz="1200"/>
              <a:t>, alt fra kommuner til eiendomsaktører. </a:t>
            </a:r>
            <a:endParaRPr lang="nb-NO" sz="1200">
              <a:cs typeface="Arial"/>
            </a:endParaRPr>
          </a:p>
          <a:p>
            <a:pPr marL="0" indent="0">
              <a:spcAft>
                <a:spcPts val="0"/>
              </a:spcAft>
              <a:buNone/>
            </a:pPr>
            <a:endParaRPr lang="nb-NO" sz="1200">
              <a:solidFill>
                <a:schemeClr val="tx2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nb-NO" sz="1200" b="1">
                <a:solidFill>
                  <a:schemeClr val="tx2"/>
                </a:solidFill>
              </a:rPr>
              <a:t>Kommunene må utfordres ytterligere</a:t>
            </a:r>
            <a:endParaRPr lang="nb-NO" sz="1200">
              <a:solidFill>
                <a:schemeClr val="tx2"/>
              </a:solidFill>
              <a:cs typeface="Arial" panose="020B0604020202020204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nb-NO" sz="1200"/>
              <a:t>De aktuelle kommunene må utfordres til å bidra med både </a:t>
            </a:r>
            <a:r>
              <a:rPr lang="nb-NO" sz="1200" i="1" u="sng"/>
              <a:t>økonomiske og faglige virkemidle</a:t>
            </a:r>
            <a:r>
              <a:rPr lang="nb-NO" sz="1200" i="1"/>
              <a:t>r, </a:t>
            </a:r>
            <a:r>
              <a:rPr lang="nb-NO" sz="1200"/>
              <a:t>utover å stille en tomt tilgjengelig. Samarbeid kan inkludere å </a:t>
            </a:r>
            <a:r>
              <a:rPr lang="nb-NO" sz="1200" err="1"/>
              <a:t>medinvestere</a:t>
            </a:r>
            <a:r>
              <a:rPr lang="nb-NO" sz="1200"/>
              <a:t> i eiendom. Samarbeid må også springe ut fra et faglig behov for eksempel forskning innen primærhelsetjeneste, eller lærerutdanning</a:t>
            </a:r>
            <a:endParaRPr lang="nb-NO" sz="1200">
              <a:cs typeface="Arial"/>
            </a:endParaRPr>
          </a:p>
          <a:p>
            <a:pPr marL="227965" indent="-227965"/>
            <a:endParaRPr lang="en-US" sz="1200">
              <a:cs typeface="Arial" panose="020B0604020202020204"/>
            </a:endParaRP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5FF7E0F8-F78F-4F1C-8A60-4DF7277E06B4}"/>
              </a:ext>
            </a:extLst>
          </p:cNvPr>
          <p:cNvSpPr txBox="1">
            <a:spLocks/>
          </p:cNvSpPr>
          <p:nvPr/>
        </p:nvSpPr>
        <p:spPr>
          <a:xfrm>
            <a:off x="4323287" y="2243063"/>
            <a:ext cx="2101575" cy="268391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228491" indent="-228491" algn="l" defTabSz="91396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3"/>
              </a:spcAft>
              <a:buClrTx/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82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73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3964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455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02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85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67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349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b-NO" sz="1200" b="1"/>
              <a:t>OsloMets etterspørsel</a:t>
            </a:r>
          </a:p>
        </p:txBody>
      </p:sp>
      <p:cxnSp>
        <p:nvCxnSpPr>
          <p:cNvPr id="44" name="Rett linje 17">
            <a:extLst>
              <a:ext uri="{FF2B5EF4-FFF2-40B4-BE49-F238E27FC236}">
                <a16:creationId xmlns:a16="http://schemas.microsoft.com/office/drawing/2014/main" id="{2D161138-4426-4012-B8CA-697FA9684137}"/>
              </a:ext>
            </a:extLst>
          </p:cNvPr>
          <p:cNvCxnSpPr>
            <a:cxnSpLocks/>
          </p:cNvCxnSpPr>
          <p:nvPr/>
        </p:nvCxnSpPr>
        <p:spPr>
          <a:xfrm>
            <a:off x="4109058" y="2511454"/>
            <a:ext cx="2468726" cy="0"/>
          </a:xfrm>
          <a:prstGeom prst="line">
            <a:avLst/>
          </a:prstGeom>
          <a:ln w="349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FFFDAFE1-5240-4AF9-859D-85D76BE64743}"/>
              </a:ext>
            </a:extLst>
          </p:cNvPr>
          <p:cNvSpPr txBox="1">
            <a:spLocks/>
          </p:cNvSpPr>
          <p:nvPr/>
        </p:nvSpPr>
        <p:spPr>
          <a:xfrm>
            <a:off x="8385455" y="2243063"/>
            <a:ext cx="1780187" cy="268391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marL="228491" indent="-228491" algn="l" defTabSz="91396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3"/>
              </a:spcAft>
              <a:buClrTx/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82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73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3964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455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02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85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67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349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1200" b="1"/>
              <a:t>Romerikes tilbud</a:t>
            </a:r>
          </a:p>
        </p:txBody>
      </p:sp>
      <p:cxnSp>
        <p:nvCxnSpPr>
          <p:cNvPr id="53" name="Rett linje 17">
            <a:extLst>
              <a:ext uri="{FF2B5EF4-FFF2-40B4-BE49-F238E27FC236}">
                <a16:creationId xmlns:a16="http://schemas.microsoft.com/office/drawing/2014/main" id="{1DCADCD5-3EC3-456F-AFE8-B90C13F90CB9}"/>
              </a:ext>
            </a:extLst>
          </p:cNvPr>
          <p:cNvCxnSpPr>
            <a:cxnSpLocks/>
          </p:cNvCxnSpPr>
          <p:nvPr/>
        </p:nvCxnSpPr>
        <p:spPr>
          <a:xfrm>
            <a:off x="8255414" y="2520407"/>
            <a:ext cx="2040269" cy="0"/>
          </a:xfrm>
          <a:prstGeom prst="line">
            <a:avLst/>
          </a:prstGeom>
          <a:ln w="349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Isosceles Triangle 65">
            <a:extLst>
              <a:ext uri="{FF2B5EF4-FFF2-40B4-BE49-F238E27FC236}">
                <a16:creationId xmlns:a16="http://schemas.microsoft.com/office/drawing/2014/main" id="{5A3B9AB7-DD3B-40DC-8193-57EFD26B2492}"/>
              </a:ext>
            </a:extLst>
          </p:cNvPr>
          <p:cNvSpPr/>
          <p:nvPr/>
        </p:nvSpPr>
        <p:spPr>
          <a:xfrm rot="10800000">
            <a:off x="4998334" y="5110011"/>
            <a:ext cx="4803435" cy="350663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32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8EE733A3-5207-4645-A37A-219C69041CE9}"/>
              </a:ext>
            </a:extLst>
          </p:cNvPr>
          <p:cNvSpPr/>
          <p:nvPr/>
        </p:nvSpPr>
        <p:spPr>
          <a:xfrm>
            <a:off x="0" y="5949748"/>
            <a:ext cx="3454154" cy="882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C428CD-39A2-429F-A69E-A7C4C9DAF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391" y="448090"/>
            <a:ext cx="10806491" cy="467511"/>
          </a:xfrm>
        </p:spPr>
        <p:txBody>
          <a:bodyPr/>
          <a:lstStyle/>
          <a:p>
            <a:r>
              <a:rPr lang="nb-NO"/>
              <a:t>Oppsummering fra møter med kommuner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CD98FBB-09BB-47BA-B3CD-9519B21E79EC}"/>
              </a:ext>
            </a:extLst>
          </p:cNvPr>
          <p:cNvCxnSpPr>
            <a:cxnSpLocks/>
          </p:cNvCxnSpPr>
          <p:nvPr/>
        </p:nvCxnSpPr>
        <p:spPr>
          <a:xfrm>
            <a:off x="4878290" y="1448898"/>
            <a:ext cx="0" cy="4999802"/>
          </a:xfrm>
          <a:prstGeom prst="line">
            <a:avLst/>
          </a:prstGeom>
          <a:ln>
            <a:solidFill>
              <a:schemeClr val="bg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CEFCAB2-C1DA-4510-A87B-AFD63BFEBEC4}"/>
              </a:ext>
            </a:extLst>
          </p:cNvPr>
          <p:cNvCxnSpPr>
            <a:cxnSpLocks/>
          </p:cNvCxnSpPr>
          <p:nvPr/>
        </p:nvCxnSpPr>
        <p:spPr>
          <a:xfrm>
            <a:off x="8065775" y="1448898"/>
            <a:ext cx="0" cy="4999802"/>
          </a:xfrm>
          <a:prstGeom prst="line">
            <a:avLst/>
          </a:prstGeom>
          <a:ln>
            <a:solidFill>
              <a:schemeClr val="bg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2" descr="Lørenskog_kommunevåpen_grey_2linjer • Frivilligbørs Lørenskog">
            <a:extLst>
              <a:ext uri="{FF2B5EF4-FFF2-40B4-BE49-F238E27FC236}">
                <a16:creationId xmlns:a16="http://schemas.microsoft.com/office/drawing/2014/main" id="{3240CBB5-3693-4A78-8383-3FD4E631F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927" y="1338866"/>
            <a:ext cx="1543426" cy="72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4C0C4C2-FF86-48B5-B67F-A383927C9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612" y="1267213"/>
            <a:ext cx="1759817" cy="791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AD0C4296-85D3-4774-A661-BA61C5BB4968}"/>
              </a:ext>
            </a:extLst>
          </p:cNvPr>
          <p:cNvGrpSpPr/>
          <p:nvPr/>
        </p:nvGrpSpPr>
        <p:grpSpPr>
          <a:xfrm>
            <a:off x="2348936" y="1458965"/>
            <a:ext cx="2122085" cy="643983"/>
            <a:chOff x="1869762" y="668480"/>
            <a:chExt cx="2815998" cy="854563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FD64DBF6-254B-48E2-8C12-EE62C6157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762" y="817719"/>
              <a:ext cx="1387826" cy="468286"/>
            </a:xfrm>
            <a:prstGeom prst="rect">
              <a:avLst/>
            </a:prstGeom>
          </p:spPr>
        </p:pic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E3F148C-B780-498D-BBCE-0DB2EDA83141}"/>
                </a:ext>
              </a:extLst>
            </p:cNvPr>
            <p:cNvGrpSpPr/>
            <p:nvPr/>
          </p:nvGrpSpPr>
          <p:grpSpPr>
            <a:xfrm>
              <a:off x="3129466" y="668480"/>
              <a:ext cx="1556294" cy="854563"/>
              <a:chOff x="332137" y="3420140"/>
              <a:chExt cx="2335020" cy="1247694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6F53FFC2-940B-44EA-A2EE-DFB74B370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315" y="3699162"/>
                <a:ext cx="1983842" cy="968672"/>
              </a:xfrm>
              <a:prstGeom prst="rect">
                <a:avLst/>
              </a:prstGeom>
            </p:spPr>
          </p:pic>
          <p:pic>
            <p:nvPicPr>
              <p:cNvPr id="71" name="Picture 70" descr="Text&#10;&#10;Description automatically generated">
                <a:extLst>
                  <a:ext uri="{FF2B5EF4-FFF2-40B4-BE49-F238E27FC236}">
                    <a16:creationId xmlns:a16="http://schemas.microsoft.com/office/drawing/2014/main" id="{9C1CBD14-87A2-446E-A2ED-9040A2E65B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137" y="3420140"/>
                <a:ext cx="1617962" cy="598285"/>
              </a:xfrm>
              <a:prstGeom prst="rect">
                <a:avLst/>
              </a:prstGeom>
            </p:spPr>
          </p:pic>
        </p:grpSp>
      </p:grpSp>
      <p:sp>
        <p:nvSpPr>
          <p:cNvPr id="72" name="TekstSylinder 39">
            <a:extLst>
              <a:ext uri="{FF2B5EF4-FFF2-40B4-BE49-F238E27FC236}">
                <a16:creationId xmlns:a16="http://schemas.microsoft.com/office/drawing/2014/main" id="{92EC0DF5-FD17-4037-8E79-0EB93808653C}"/>
              </a:ext>
            </a:extLst>
          </p:cNvPr>
          <p:cNvSpPr txBox="1"/>
          <p:nvPr/>
        </p:nvSpPr>
        <p:spPr>
          <a:xfrm>
            <a:off x="1865109" y="2091748"/>
            <a:ext cx="9213845" cy="6865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C00"/>
            </a:solidFill>
          </a:ln>
        </p:spPr>
        <p:txBody>
          <a:bodyPr wrap="square" rtlCol="0" anchor="ctr">
            <a:normAutofit/>
          </a:bodyPr>
          <a:lstStyle/>
          <a:p>
            <a:pPr algn="ctr"/>
            <a:r>
              <a:rPr lang="nb-NO" sz="1100" b="1"/>
              <a:t>I alle møtene var det god dialog om konkrete samarbeidsmuligheter mellom kommunene og </a:t>
            </a:r>
            <a:r>
              <a:rPr lang="nb-NO" sz="1100" b="1" err="1"/>
              <a:t>OsloMet</a:t>
            </a:r>
            <a:r>
              <a:rPr lang="nb-NO" sz="1100" b="1"/>
              <a:t>. Alle kommunene* var positive til en samarbeidsavtale og at innholdet skulle utarbeides sammen med mål om signering 1.mai. </a:t>
            </a:r>
            <a:br>
              <a:rPr lang="nb-NO" sz="1100" b="1"/>
            </a:br>
            <a:r>
              <a:rPr lang="nb-NO" sz="1100"/>
              <a:t>Det ble også avtalt at </a:t>
            </a:r>
            <a:r>
              <a:rPr lang="nb-NO" sz="1100" err="1"/>
              <a:t>OsloMet</a:t>
            </a:r>
            <a:r>
              <a:rPr lang="nb-NO" sz="1100"/>
              <a:t> kaller inn til oppfølgingsmøter om ca. 6 uker</a:t>
            </a:r>
          </a:p>
        </p:txBody>
      </p:sp>
      <p:sp>
        <p:nvSpPr>
          <p:cNvPr id="74" name="TekstSylinder 39">
            <a:extLst>
              <a:ext uri="{FF2B5EF4-FFF2-40B4-BE49-F238E27FC236}">
                <a16:creationId xmlns:a16="http://schemas.microsoft.com/office/drawing/2014/main" id="{63C4B73B-74FF-4447-8E68-1C90C08B8878}"/>
              </a:ext>
            </a:extLst>
          </p:cNvPr>
          <p:cNvSpPr txBox="1"/>
          <p:nvPr/>
        </p:nvSpPr>
        <p:spPr>
          <a:xfrm>
            <a:off x="752974" y="3003480"/>
            <a:ext cx="974103" cy="504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DC0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nb-NO" sz="1000" b="1"/>
              <a:t>Campus-programmet</a:t>
            </a:r>
          </a:p>
        </p:txBody>
      </p:sp>
      <p:sp>
        <p:nvSpPr>
          <p:cNvPr id="75" name="TekstSylinder 39">
            <a:extLst>
              <a:ext uri="{FF2B5EF4-FFF2-40B4-BE49-F238E27FC236}">
                <a16:creationId xmlns:a16="http://schemas.microsoft.com/office/drawing/2014/main" id="{DECC5529-6D08-479E-A0FE-382F7D52157C}"/>
              </a:ext>
            </a:extLst>
          </p:cNvPr>
          <p:cNvSpPr txBox="1"/>
          <p:nvPr/>
        </p:nvSpPr>
        <p:spPr>
          <a:xfrm>
            <a:off x="1865110" y="3003480"/>
            <a:ext cx="2914367" cy="50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C00"/>
            </a:solidFill>
          </a:ln>
        </p:spPr>
        <p:txBody>
          <a:bodyPr wrap="square" rtlCol="0" anchor="ctr">
            <a:normAutofit/>
          </a:bodyPr>
          <a:lstStyle/>
          <a:p>
            <a:r>
              <a:rPr lang="nb-NO" sz="900"/>
              <a:t>Skissert </a:t>
            </a:r>
            <a:r>
              <a:rPr lang="nb-NO" sz="900" b="1"/>
              <a:t>bygg og finansiering </a:t>
            </a:r>
            <a:r>
              <a:rPr lang="nb-NO" sz="900"/>
              <a:t>av dette, for å få nødvendig innsikt til utarbeidelse av </a:t>
            </a:r>
            <a:r>
              <a:rPr lang="nb-NO" sz="900" b="1"/>
              <a:t>KVU </a:t>
            </a:r>
          </a:p>
        </p:txBody>
      </p:sp>
      <p:sp>
        <p:nvSpPr>
          <p:cNvPr id="77" name="TekstSylinder 39">
            <a:extLst>
              <a:ext uri="{FF2B5EF4-FFF2-40B4-BE49-F238E27FC236}">
                <a16:creationId xmlns:a16="http://schemas.microsoft.com/office/drawing/2014/main" id="{EA8A3C1D-F396-471D-BB8B-81F3DBC1BE09}"/>
              </a:ext>
            </a:extLst>
          </p:cNvPr>
          <p:cNvSpPr txBox="1"/>
          <p:nvPr/>
        </p:nvSpPr>
        <p:spPr>
          <a:xfrm>
            <a:off x="4977104" y="3003480"/>
            <a:ext cx="2914367" cy="50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C00"/>
            </a:solidFill>
          </a:ln>
        </p:spPr>
        <p:txBody>
          <a:bodyPr wrap="square" rtlCol="0" anchor="ctr">
            <a:normAutofit/>
          </a:bodyPr>
          <a:lstStyle/>
          <a:p>
            <a:r>
              <a:rPr lang="nb-NO" sz="900"/>
              <a:t>Muligheter for </a:t>
            </a:r>
            <a:r>
              <a:rPr lang="nb-NO" sz="900" b="1"/>
              <a:t>studentrabatter i kultursektor</a:t>
            </a:r>
          </a:p>
        </p:txBody>
      </p:sp>
      <p:sp>
        <p:nvSpPr>
          <p:cNvPr id="78" name="TekstSylinder 39">
            <a:extLst>
              <a:ext uri="{FF2B5EF4-FFF2-40B4-BE49-F238E27FC236}">
                <a16:creationId xmlns:a16="http://schemas.microsoft.com/office/drawing/2014/main" id="{A8E53529-D994-4DD4-BC2A-BF596F99A379}"/>
              </a:ext>
            </a:extLst>
          </p:cNvPr>
          <p:cNvSpPr txBox="1"/>
          <p:nvPr/>
        </p:nvSpPr>
        <p:spPr>
          <a:xfrm>
            <a:off x="8164588" y="2971662"/>
            <a:ext cx="2914367" cy="50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C00"/>
            </a:solidFill>
          </a:ln>
        </p:spPr>
        <p:txBody>
          <a:bodyPr wrap="square" rtlCol="0" anchor="ctr">
            <a:normAutofit/>
          </a:bodyPr>
          <a:lstStyle/>
          <a:p>
            <a:r>
              <a:rPr lang="nb-NO" sz="900"/>
              <a:t>Skissert </a:t>
            </a:r>
            <a:r>
              <a:rPr lang="nb-NO" sz="900" b="1"/>
              <a:t>bygg og finansiering </a:t>
            </a:r>
            <a:r>
              <a:rPr lang="nb-NO" sz="900"/>
              <a:t>av dette, for å få nødvendig innsikt til utarbeidelse av</a:t>
            </a:r>
            <a:r>
              <a:rPr lang="nb-NO" sz="900" b="1"/>
              <a:t> KVU </a:t>
            </a:r>
          </a:p>
        </p:txBody>
      </p:sp>
      <p:sp>
        <p:nvSpPr>
          <p:cNvPr id="79" name="TekstSylinder 39">
            <a:extLst>
              <a:ext uri="{FF2B5EF4-FFF2-40B4-BE49-F238E27FC236}">
                <a16:creationId xmlns:a16="http://schemas.microsoft.com/office/drawing/2014/main" id="{2AAF5F4D-5A86-4742-811A-16EC0A449D90}"/>
              </a:ext>
            </a:extLst>
          </p:cNvPr>
          <p:cNvSpPr txBox="1"/>
          <p:nvPr/>
        </p:nvSpPr>
        <p:spPr>
          <a:xfrm>
            <a:off x="1876771" y="3617886"/>
            <a:ext cx="2914367" cy="50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rmAutofit/>
          </a:bodyPr>
          <a:lstStyle/>
          <a:p>
            <a:r>
              <a:rPr lang="nb-NO" sz="900" b="1"/>
              <a:t>Praksisfeltet, kompetanseutvikling </a:t>
            </a:r>
            <a:r>
              <a:rPr lang="nb-NO" sz="900"/>
              <a:t>i skole og barnehage og </a:t>
            </a:r>
            <a:r>
              <a:rPr lang="nb-NO" sz="900" b="1"/>
              <a:t>yrkesfaglige</a:t>
            </a:r>
            <a:r>
              <a:rPr lang="nb-NO" sz="900"/>
              <a:t> muligheter</a:t>
            </a:r>
          </a:p>
        </p:txBody>
      </p:sp>
      <p:sp>
        <p:nvSpPr>
          <p:cNvPr id="80" name="TekstSylinder 39">
            <a:extLst>
              <a:ext uri="{FF2B5EF4-FFF2-40B4-BE49-F238E27FC236}">
                <a16:creationId xmlns:a16="http://schemas.microsoft.com/office/drawing/2014/main" id="{811B66D7-B72A-4E6A-9558-91F9C3E2C4DD}"/>
              </a:ext>
            </a:extLst>
          </p:cNvPr>
          <p:cNvSpPr txBox="1"/>
          <p:nvPr/>
        </p:nvSpPr>
        <p:spPr>
          <a:xfrm>
            <a:off x="1865109" y="4200593"/>
            <a:ext cx="2914367" cy="50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rmAutofit/>
          </a:bodyPr>
          <a:lstStyle/>
          <a:p>
            <a:r>
              <a:rPr lang="nb-NO" sz="900" b="1"/>
              <a:t>Byutvikling, samfunnsutvikling</a:t>
            </a:r>
            <a:r>
              <a:rPr lang="nb-NO" sz="900"/>
              <a:t> og </a:t>
            </a:r>
            <a:r>
              <a:rPr lang="nb-NO" sz="900" b="1"/>
              <a:t>tjenesteinnovasjon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090DEE-6B36-4B18-A036-A22B32447142}"/>
              </a:ext>
            </a:extLst>
          </p:cNvPr>
          <p:cNvSpPr txBox="1"/>
          <p:nvPr/>
        </p:nvSpPr>
        <p:spPr>
          <a:xfrm rot="16200000">
            <a:off x="-1257152" y="4286339"/>
            <a:ext cx="332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/>
              <a:t>Oppfølgingssaker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09CCAEC-6595-45BA-BC4A-0134E0BF7F57}"/>
              </a:ext>
            </a:extLst>
          </p:cNvPr>
          <p:cNvCxnSpPr>
            <a:cxnSpLocks/>
          </p:cNvCxnSpPr>
          <p:nvPr/>
        </p:nvCxnSpPr>
        <p:spPr>
          <a:xfrm flipH="1">
            <a:off x="721856" y="2905927"/>
            <a:ext cx="10432176" cy="0"/>
          </a:xfrm>
          <a:prstGeom prst="line">
            <a:avLst/>
          </a:prstGeom>
          <a:ln>
            <a:solidFill>
              <a:schemeClr val="bg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kstSylinder 39">
            <a:extLst>
              <a:ext uri="{FF2B5EF4-FFF2-40B4-BE49-F238E27FC236}">
                <a16:creationId xmlns:a16="http://schemas.microsoft.com/office/drawing/2014/main" id="{D73113F6-6017-4274-AC5C-FA85EF508325}"/>
              </a:ext>
            </a:extLst>
          </p:cNvPr>
          <p:cNvSpPr txBox="1"/>
          <p:nvPr/>
        </p:nvSpPr>
        <p:spPr>
          <a:xfrm>
            <a:off x="752973" y="3617886"/>
            <a:ext cx="974103" cy="504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nb-NO" sz="1000" b="1"/>
              <a:t>LUI</a:t>
            </a:r>
          </a:p>
        </p:txBody>
      </p:sp>
      <p:sp>
        <p:nvSpPr>
          <p:cNvPr id="85" name="TekstSylinder 39">
            <a:extLst>
              <a:ext uri="{FF2B5EF4-FFF2-40B4-BE49-F238E27FC236}">
                <a16:creationId xmlns:a16="http://schemas.microsoft.com/office/drawing/2014/main" id="{1C721BB7-DE4A-4457-BCE8-4A3C0C72588F}"/>
              </a:ext>
            </a:extLst>
          </p:cNvPr>
          <p:cNvSpPr txBox="1"/>
          <p:nvPr/>
        </p:nvSpPr>
        <p:spPr>
          <a:xfrm>
            <a:off x="4977104" y="3614754"/>
            <a:ext cx="2914367" cy="50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br>
              <a:rPr lang="nb-NO" sz="900"/>
            </a:br>
            <a:br>
              <a:rPr lang="nb-NO" sz="900"/>
            </a:br>
            <a:r>
              <a:rPr lang="nb-NO" sz="900"/>
              <a:t>Bredere satsning i </a:t>
            </a:r>
            <a:r>
              <a:rPr lang="nb-NO" sz="900" b="1"/>
              <a:t>oppvekst og utdanning</a:t>
            </a:r>
            <a:r>
              <a:rPr lang="nb-NO" sz="900"/>
              <a:t>, praksisfeltet, </a:t>
            </a:r>
            <a:r>
              <a:rPr lang="nb-NO" sz="900" b="1"/>
              <a:t>kompetanseutvikling</a:t>
            </a:r>
            <a:r>
              <a:rPr lang="nb-NO" sz="900"/>
              <a:t> i skole og barnehage og </a:t>
            </a:r>
            <a:r>
              <a:rPr lang="nb-NO" sz="900" b="1"/>
              <a:t>yrkesfaglige</a:t>
            </a:r>
            <a:r>
              <a:rPr lang="nb-NO" sz="900"/>
              <a:t> muligheter</a:t>
            </a:r>
          </a:p>
          <a:p>
            <a:endParaRPr lang="nb-NO" sz="1300"/>
          </a:p>
          <a:p>
            <a:endParaRPr lang="nb-NO" sz="900" b="1"/>
          </a:p>
        </p:txBody>
      </p:sp>
      <p:sp>
        <p:nvSpPr>
          <p:cNvPr id="86" name="TekstSylinder 39">
            <a:extLst>
              <a:ext uri="{FF2B5EF4-FFF2-40B4-BE49-F238E27FC236}">
                <a16:creationId xmlns:a16="http://schemas.microsoft.com/office/drawing/2014/main" id="{7683A783-EF63-4055-86BB-CC8625677201}"/>
              </a:ext>
            </a:extLst>
          </p:cNvPr>
          <p:cNvSpPr txBox="1"/>
          <p:nvPr/>
        </p:nvSpPr>
        <p:spPr>
          <a:xfrm>
            <a:off x="8164588" y="3614754"/>
            <a:ext cx="2914367" cy="50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rmAutofit/>
          </a:bodyPr>
          <a:lstStyle/>
          <a:p>
            <a:r>
              <a:rPr lang="nb-NO" sz="900" b="1"/>
              <a:t>Realfagssenter, praksisfeltet, kompetanseutvikling </a:t>
            </a:r>
            <a:r>
              <a:rPr lang="nb-NO" sz="900"/>
              <a:t>i skole og barnehage og </a:t>
            </a:r>
            <a:r>
              <a:rPr lang="nb-NO" sz="900" b="1"/>
              <a:t>yrkesfaglige</a:t>
            </a:r>
            <a:r>
              <a:rPr lang="nb-NO" sz="900"/>
              <a:t> muligheter</a:t>
            </a:r>
          </a:p>
        </p:txBody>
      </p:sp>
      <p:sp>
        <p:nvSpPr>
          <p:cNvPr id="87" name="TekstSylinder 39">
            <a:extLst>
              <a:ext uri="{FF2B5EF4-FFF2-40B4-BE49-F238E27FC236}">
                <a16:creationId xmlns:a16="http://schemas.microsoft.com/office/drawing/2014/main" id="{0C66E15B-3AB9-4197-BDF6-EE516CE6D38C}"/>
              </a:ext>
            </a:extLst>
          </p:cNvPr>
          <p:cNvSpPr txBox="1"/>
          <p:nvPr/>
        </p:nvSpPr>
        <p:spPr>
          <a:xfrm>
            <a:off x="752972" y="4202792"/>
            <a:ext cx="974103" cy="504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nb-NO" sz="1000" b="1"/>
              <a:t>TKD</a:t>
            </a:r>
          </a:p>
        </p:txBody>
      </p:sp>
      <p:sp>
        <p:nvSpPr>
          <p:cNvPr id="88" name="TekstSylinder 39">
            <a:extLst>
              <a:ext uri="{FF2B5EF4-FFF2-40B4-BE49-F238E27FC236}">
                <a16:creationId xmlns:a16="http://schemas.microsoft.com/office/drawing/2014/main" id="{A4DC0884-3E8D-4497-AEDA-B2F3F1542DF7}"/>
              </a:ext>
            </a:extLst>
          </p:cNvPr>
          <p:cNvSpPr txBox="1"/>
          <p:nvPr/>
        </p:nvSpPr>
        <p:spPr>
          <a:xfrm>
            <a:off x="4977103" y="4200593"/>
            <a:ext cx="2914367" cy="50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rmAutofit/>
          </a:bodyPr>
          <a:lstStyle/>
          <a:p>
            <a:r>
              <a:rPr lang="nb-NO" sz="900">
                <a:solidFill>
                  <a:srgbClr val="000000"/>
                </a:solidFill>
              </a:rPr>
              <a:t>Offentlige </a:t>
            </a:r>
            <a:r>
              <a:rPr lang="nb-NO" sz="900" b="1">
                <a:solidFill>
                  <a:srgbClr val="000000"/>
                </a:solidFill>
              </a:rPr>
              <a:t>ph.d.-stillinger </a:t>
            </a:r>
            <a:r>
              <a:rPr lang="nb-NO" sz="900">
                <a:solidFill>
                  <a:srgbClr val="000000"/>
                </a:solidFill>
              </a:rPr>
              <a:t>og bygg, helse, teknologi- og nærings-ph.d.</a:t>
            </a:r>
            <a:endParaRPr lang="nb-NO" sz="500"/>
          </a:p>
        </p:txBody>
      </p:sp>
      <p:sp>
        <p:nvSpPr>
          <p:cNvPr id="89" name="TekstSylinder 39">
            <a:extLst>
              <a:ext uri="{FF2B5EF4-FFF2-40B4-BE49-F238E27FC236}">
                <a16:creationId xmlns:a16="http://schemas.microsoft.com/office/drawing/2014/main" id="{E0C4422A-DADB-47AE-BE0D-0DF685535F37}"/>
              </a:ext>
            </a:extLst>
          </p:cNvPr>
          <p:cNvSpPr txBox="1"/>
          <p:nvPr/>
        </p:nvSpPr>
        <p:spPr>
          <a:xfrm>
            <a:off x="8164588" y="4200593"/>
            <a:ext cx="2914367" cy="50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 anchor="ctr">
            <a:normAutofit/>
          </a:bodyPr>
          <a:lstStyle/>
          <a:p>
            <a:r>
              <a:rPr lang="nb-NO" sz="900" b="1" err="1"/>
              <a:t>Smartby</a:t>
            </a:r>
            <a:r>
              <a:rPr lang="nb-NO" sz="900"/>
              <a:t> og </a:t>
            </a:r>
            <a:r>
              <a:rPr lang="nb-NO" sz="900" b="1"/>
              <a:t>kunstig intelligens</a:t>
            </a:r>
          </a:p>
        </p:txBody>
      </p:sp>
      <p:sp>
        <p:nvSpPr>
          <p:cNvPr id="90" name="TekstSylinder 39">
            <a:extLst>
              <a:ext uri="{FF2B5EF4-FFF2-40B4-BE49-F238E27FC236}">
                <a16:creationId xmlns:a16="http://schemas.microsoft.com/office/drawing/2014/main" id="{F3D09D9D-0038-4938-BDD4-D0CBE6AA79C6}"/>
              </a:ext>
            </a:extLst>
          </p:cNvPr>
          <p:cNvSpPr txBox="1"/>
          <p:nvPr/>
        </p:nvSpPr>
        <p:spPr>
          <a:xfrm>
            <a:off x="1865108" y="4783300"/>
            <a:ext cx="2914367" cy="50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rmAutofit/>
          </a:bodyPr>
          <a:lstStyle/>
          <a:p>
            <a:r>
              <a:rPr lang="nb-NO" sz="900" b="1"/>
              <a:t>EVU </a:t>
            </a:r>
            <a:r>
              <a:rPr lang="nb-NO" sz="900"/>
              <a:t>med fokus på </a:t>
            </a:r>
            <a:r>
              <a:rPr lang="nb-NO" sz="900" b="1"/>
              <a:t>styring og ledelse </a:t>
            </a:r>
            <a:r>
              <a:rPr lang="nb-NO" sz="900"/>
              <a:t>i offentlig sektor</a:t>
            </a:r>
          </a:p>
        </p:txBody>
      </p:sp>
      <p:sp>
        <p:nvSpPr>
          <p:cNvPr id="91" name="TekstSylinder 39">
            <a:extLst>
              <a:ext uri="{FF2B5EF4-FFF2-40B4-BE49-F238E27FC236}">
                <a16:creationId xmlns:a16="http://schemas.microsoft.com/office/drawing/2014/main" id="{06EFA125-C576-4FF5-9F3E-38811CBC2B34}"/>
              </a:ext>
            </a:extLst>
          </p:cNvPr>
          <p:cNvSpPr txBox="1"/>
          <p:nvPr/>
        </p:nvSpPr>
        <p:spPr>
          <a:xfrm>
            <a:off x="1865108" y="5364000"/>
            <a:ext cx="2914367" cy="50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rmAutofit/>
          </a:bodyPr>
          <a:lstStyle/>
          <a:p>
            <a:r>
              <a:rPr lang="nb-NO" sz="900"/>
              <a:t>Beskrive videre samhandling mellom </a:t>
            </a:r>
            <a:r>
              <a:rPr lang="nb-NO" sz="900" b="1" err="1"/>
              <a:t>Ahus</a:t>
            </a:r>
            <a:r>
              <a:rPr lang="nb-NO" sz="900" b="1"/>
              <a:t>, Ullensaker, Eidsvoll og resten av regionen</a:t>
            </a:r>
          </a:p>
        </p:txBody>
      </p:sp>
      <p:sp>
        <p:nvSpPr>
          <p:cNvPr id="93" name="TekstSylinder 39">
            <a:extLst>
              <a:ext uri="{FF2B5EF4-FFF2-40B4-BE49-F238E27FC236}">
                <a16:creationId xmlns:a16="http://schemas.microsoft.com/office/drawing/2014/main" id="{D15930AE-D5C0-4FED-A55C-93AD5F82B3AF}"/>
              </a:ext>
            </a:extLst>
          </p:cNvPr>
          <p:cNvSpPr txBox="1"/>
          <p:nvPr/>
        </p:nvSpPr>
        <p:spPr>
          <a:xfrm>
            <a:off x="749147" y="4783300"/>
            <a:ext cx="974103" cy="504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nb-NO" sz="1000" b="1"/>
              <a:t>SAM</a:t>
            </a:r>
          </a:p>
        </p:txBody>
      </p:sp>
      <p:sp>
        <p:nvSpPr>
          <p:cNvPr id="94" name="TekstSylinder 39">
            <a:extLst>
              <a:ext uri="{FF2B5EF4-FFF2-40B4-BE49-F238E27FC236}">
                <a16:creationId xmlns:a16="http://schemas.microsoft.com/office/drawing/2014/main" id="{E50B3A28-9760-46E1-BC36-038DB1EB576F}"/>
              </a:ext>
            </a:extLst>
          </p:cNvPr>
          <p:cNvSpPr txBox="1"/>
          <p:nvPr/>
        </p:nvSpPr>
        <p:spPr>
          <a:xfrm>
            <a:off x="749147" y="5364000"/>
            <a:ext cx="974103" cy="504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nb-NO" sz="1000" b="1"/>
              <a:t>HV</a:t>
            </a:r>
          </a:p>
        </p:txBody>
      </p:sp>
      <p:sp>
        <p:nvSpPr>
          <p:cNvPr id="95" name="TekstSylinder 39">
            <a:extLst>
              <a:ext uri="{FF2B5EF4-FFF2-40B4-BE49-F238E27FC236}">
                <a16:creationId xmlns:a16="http://schemas.microsoft.com/office/drawing/2014/main" id="{030B6A04-7D73-45BC-9107-41553F77E6C3}"/>
              </a:ext>
            </a:extLst>
          </p:cNvPr>
          <p:cNvSpPr txBox="1"/>
          <p:nvPr/>
        </p:nvSpPr>
        <p:spPr>
          <a:xfrm>
            <a:off x="746045" y="5944700"/>
            <a:ext cx="974103" cy="504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nb-NO" sz="1000" b="1"/>
              <a:t>SVA</a:t>
            </a:r>
          </a:p>
        </p:txBody>
      </p:sp>
      <p:sp>
        <p:nvSpPr>
          <p:cNvPr id="96" name="TekstSylinder 39">
            <a:extLst>
              <a:ext uri="{FF2B5EF4-FFF2-40B4-BE49-F238E27FC236}">
                <a16:creationId xmlns:a16="http://schemas.microsoft.com/office/drawing/2014/main" id="{CF096126-D80D-4B9D-B7AD-BBB7C0C7CA05}"/>
              </a:ext>
            </a:extLst>
          </p:cNvPr>
          <p:cNvSpPr txBox="1"/>
          <p:nvPr/>
        </p:nvSpPr>
        <p:spPr>
          <a:xfrm>
            <a:off x="4977102" y="4782580"/>
            <a:ext cx="2914367" cy="50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rmAutofit/>
          </a:bodyPr>
          <a:lstStyle/>
          <a:p>
            <a:r>
              <a:rPr lang="nb-NO" sz="900" b="1"/>
              <a:t>Forskning på styring av offentlig sektor, </a:t>
            </a:r>
            <a:r>
              <a:rPr lang="nb-NO" sz="900"/>
              <a:t>muligheter knyttet til </a:t>
            </a:r>
            <a:r>
              <a:rPr lang="nb-NO" sz="900" b="1"/>
              <a:t>miljøarbeidere</a:t>
            </a:r>
            <a:r>
              <a:rPr lang="nb-NO" sz="900"/>
              <a:t> og interkommunalt samarbeid</a:t>
            </a:r>
          </a:p>
        </p:txBody>
      </p:sp>
      <p:sp>
        <p:nvSpPr>
          <p:cNvPr id="97" name="TekstSylinder 39">
            <a:extLst>
              <a:ext uri="{FF2B5EF4-FFF2-40B4-BE49-F238E27FC236}">
                <a16:creationId xmlns:a16="http://schemas.microsoft.com/office/drawing/2014/main" id="{F198D747-8ADB-46B9-ADD0-F7338E15CA12}"/>
              </a:ext>
            </a:extLst>
          </p:cNvPr>
          <p:cNvSpPr txBox="1"/>
          <p:nvPr/>
        </p:nvSpPr>
        <p:spPr>
          <a:xfrm>
            <a:off x="8164588" y="4782580"/>
            <a:ext cx="2914367" cy="50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rmAutofit/>
          </a:bodyPr>
          <a:lstStyle/>
          <a:p>
            <a:r>
              <a:rPr lang="nb-NO" sz="900" b="1"/>
              <a:t>Bibliotek </a:t>
            </a:r>
            <a:r>
              <a:rPr lang="nb-NO" sz="900"/>
              <a:t>og</a:t>
            </a:r>
            <a:r>
              <a:rPr lang="nb-NO" sz="900" b="1"/>
              <a:t> infrastruktur</a:t>
            </a:r>
            <a:r>
              <a:rPr lang="nb-NO" sz="900"/>
              <a:t>, forvaltning,</a:t>
            </a:r>
            <a:r>
              <a:rPr lang="nb-NO" sz="900" b="1"/>
              <a:t> samhandling heldigitalt, </a:t>
            </a:r>
            <a:r>
              <a:rPr lang="nb-NO" sz="900"/>
              <a:t>ny arkivlov og </a:t>
            </a:r>
            <a:r>
              <a:rPr lang="nb-NO" sz="900" b="1"/>
              <a:t>virksomhetsarkitektur</a:t>
            </a:r>
            <a:endParaRPr lang="nb-NO" sz="800" b="1"/>
          </a:p>
        </p:txBody>
      </p:sp>
      <p:sp>
        <p:nvSpPr>
          <p:cNvPr id="98" name="TekstSylinder 39">
            <a:extLst>
              <a:ext uri="{FF2B5EF4-FFF2-40B4-BE49-F238E27FC236}">
                <a16:creationId xmlns:a16="http://schemas.microsoft.com/office/drawing/2014/main" id="{96901B95-5759-4503-A6C9-A5FDE211684B}"/>
              </a:ext>
            </a:extLst>
          </p:cNvPr>
          <p:cNvSpPr txBox="1"/>
          <p:nvPr/>
        </p:nvSpPr>
        <p:spPr>
          <a:xfrm>
            <a:off x="4978652" y="5364000"/>
            <a:ext cx="2914367" cy="50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rmAutofit/>
          </a:bodyPr>
          <a:lstStyle/>
          <a:p>
            <a:r>
              <a:rPr lang="nb-NO" sz="900" b="1">
                <a:solidFill>
                  <a:srgbClr val="000000"/>
                </a:solidFill>
              </a:rPr>
              <a:t>Praksisplasser</a:t>
            </a:r>
            <a:r>
              <a:rPr lang="nb-NO" sz="900">
                <a:solidFill>
                  <a:srgbClr val="000000"/>
                </a:solidFill>
              </a:rPr>
              <a:t> for </a:t>
            </a:r>
            <a:r>
              <a:rPr lang="nb-NO" sz="900" b="1">
                <a:solidFill>
                  <a:srgbClr val="000000"/>
                </a:solidFill>
              </a:rPr>
              <a:t>helsesykepleiere</a:t>
            </a:r>
            <a:r>
              <a:rPr lang="nb-NO" sz="900">
                <a:solidFill>
                  <a:srgbClr val="000000"/>
                </a:solidFill>
              </a:rPr>
              <a:t> og dialog på temaet </a:t>
            </a:r>
            <a:r>
              <a:rPr lang="nb-NO" sz="900" b="1">
                <a:solidFill>
                  <a:srgbClr val="000000"/>
                </a:solidFill>
              </a:rPr>
              <a:t>«befolkningens helsekompetanse»</a:t>
            </a:r>
            <a:endParaRPr lang="nb-NO" sz="300" b="1"/>
          </a:p>
        </p:txBody>
      </p:sp>
      <p:sp>
        <p:nvSpPr>
          <p:cNvPr id="99" name="TekstSylinder 39">
            <a:extLst>
              <a:ext uri="{FF2B5EF4-FFF2-40B4-BE49-F238E27FC236}">
                <a16:creationId xmlns:a16="http://schemas.microsoft.com/office/drawing/2014/main" id="{56CAA1DD-2040-4E07-8970-CD4F8F2152DD}"/>
              </a:ext>
            </a:extLst>
          </p:cNvPr>
          <p:cNvSpPr txBox="1"/>
          <p:nvPr/>
        </p:nvSpPr>
        <p:spPr>
          <a:xfrm>
            <a:off x="8164587" y="5364000"/>
            <a:ext cx="2914367" cy="50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rmAutofit/>
          </a:bodyPr>
          <a:lstStyle/>
          <a:p>
            <a:r>
              <a:rPr lang="nb-NO" sz="900" b="1"/>
              <a:t>Intelligent helse, </a:t>
            </a:r>
            <a:r>
              <a:rPr lang="nb-NO" sz="900"/>
              <a:t>Romerike helsebygg, f.eks. </a:t>
            </a:r>
            <a:r>
              <a:rPr lang="nb-NO" sz="900" b="1"/>
              <a:t>simuleringssenter med </a:t>
            </a:r>
            <a:r>
              <a:rPr lang="nb-NO" sz="900" b="1" err="1"/>
              <a:t>OsloSIM</a:t>
            </a:r>
            <a:endParaRPr lang="nb-NO" sz="900" b="1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4C18329-8835-47D6-BC07-B0666A015E79}"/>
              </a:ext>
            </a:extLst>
          </p:cNvPr>
          <p:cNvSpPr txBox="1"/>
          <p:nvPr/>
        </p:nvSpPr>
        <p:spPr>
          <a:xfrm>
            <a:off x="8542638" y="6522263"/>
            <a:ext cx="36493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800"/>
              <a:t>*</a:t>
            </a:r>
            <a:r>
              <a:rPr lang="nb-NO" sz="600"/>
              <a:t>Gardermoregionen ønsket å signere samarbeidsavtalen med regionrådet som avtalepart og en ny individuell avtale med en eventuell vertskommune på senere tidspunkt</a:t>
            </a:r>
            <a:r>
              <a:rPr lang="nb-NO" sz="800"/>
              <a:t>.</a:t>
            </a:r>
          </a:p>
        </p:txBody>
      </p:sp>
      <p:sp>
        <p:nvSpPr>
          <p:cNvPr id="102" name="TekstSylinder 39">
            <a:extLst>
              <a:ext uri="{FF2B5EF4-FFF2-40B4-BE49-F238E27FC236}">
                <a16:creationId xmlns:a16="http://schemas.microsoft.com/office/drawing/2014/main" id="{E7409F94-C6ED-43F5-84E1-54B9BD589579}"/>
              </a:ext>
            </a:extLst>
          </p:cNvPr>
          <p:cNvSpPr txBox="1"/>
          <p:nvPr/>
        </p:nvSpPr>
        <p:spPr>
          <a:xfrm>
            <a:off x="1865108" y="5952529"/>
            <a:ext cx="9213846" cy="50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rmAutofit/>
          </a:bodyPr>
          <a:lstStyle/>
          <a:p>
            <a:pPr algn="ctr"/>
            <a:r>
              <a:rPr lang="nb-NO" sz="900">
                <a:solidFill>
                  <a:srgbClr val="000000"/>
                </a:solidFill>
              </a:rPr>
              <a:t>Tar initiativ til et møte med </a:t>
            </a:r>
            <a:r>
              <a:rPr lang="nb-NO" sz="900" err="1">
                <a:solidFill>
                  <a:srgbClr val="000000"/>
                </a:solidFill>
              </a:rPr>
              <a:t>byutviklingsjef</a:t>
            </a:r>
            <a:r>
              <a:rPr lang="nb-NO" sz="900">
                <a:solidFill>
                  <a:srgbClr val="000000"/>
                </a:solidFill>
              </a:rPr>
              <a:t> eller tilsvarende for å se på </a:t>
            </a:r>
            <a:r>
              <a:rPr lang="nb-NO" sz="900" b="1">
                <a:solidFill>
                  <a:srgbClr val="000000"/>
                </a:solidFill>
              </a:rPr>
              <a:t>byutvikling/stedsutvikling</a:t>
            </a:r>
            <a:endParaRPr lang="nb-NO" sz="800" b="1"/>
          </a:p>
        </p:txBody>
      </p:sp>
    </p:spTree>
    <p:extLst>
      <p:ext uri="{BB962C8B-B14F-4D97-AF65-F5344CB8AC3E}">
        <p14:creationId xmlns:p14="http://schemas.microsoft.com/office/powerpoint/2010/main" val="3705297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58E50AB1-6A8E-4FB2-BBE3-FEFDE156E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907" y="6317514"/>
            <a:ext cx="5600093" cy="393131"/>
          </a:xfrm>
        </p:spPr>
        <p:txBody>
          <a:bodyPr>
            <a:noAutofit/>
          </a:bodyPr>
          <a:lstStyle/>
          <a:p>
            <a:r>
              <a:rPr lang="nb-NO" sz="1400" b="0">
                <a:solidFill>
                  <a:schemeClr val="tx1">
                    <a:alpha val="48000"/>
                  </a:schemeClr>
                </a:solidFill>
              </a:rPr>
              <a:t>Statens </a:t>
            </a:r>
            <a:r>
              <a:rPr lang="nb-NO" sz="1400" b="0">
                <a:solidFill>
                  <a:schemeClr val="tx1">
                    <a:alpha val="48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prosjektmodell</a:t>
            </a:r>
            <a:r>
              <a:rPr lang="nb-NO" sz="1400" b="0">
                <a:solidFill>
                  <a:schemeClr val="tx1">
                    <a:alpha val="48000"/>
                  </a:schemeClr>
                </a:solidFill>
              </a:rPr>
              <a:t> – Konseptvalgutredning (KVU)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A0CC3A0-4827-4680-9E59-9AF9251DC5FE}"/>
              </a:ext>
            </a:extLst>
          </p:cNvPr>
          <p:cNvSpPr txBox="1">
            <a:spLocks/>
          </p:cNvSpPr>
          <p:nvPr/>
        </p:nvSpPr>
        <p:spPr>
          <a:xfrm>
            <a:off x="1507753" y="677858"/>
            <a:ext cx="10806491" cy="46751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39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4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Konseptvalgutredning (KVU)</a:t>
            </a:r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1370EE3-9731-4BE2-BC22-1BAA326EC350}"/>
              </a:ext>
            </a:extLst>
          </p:cNvPr>
          <p:cNvGrpSpPr/>
          <p:nvPr/>
        </p:nvGrpSpPr>
        <p:grpSpPr>
          <a:xfrm>
            <a:off x="844369" y="3985092"/>
            <a:ext cx="10503263" cy="1641457"/>
            <a:chOff x="645250" y="3807292"/>
            <a:chExt cx="10503263" cy="164145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27725B7-1F67-4B28-A66A-CD3A4BC36B01}"/>
                </a:ext>
              </a:extLst>
            </p:cNvPr>
            <p:cNvSpPr/>
            <p:nvPr/>
          </p:nvSpPr>
          <p:spPr>
            <a:xfrm>
              <a:off x="645250" y="3807292"/>
              <a:ext cx="1846726" cy="4043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>
                  <a:solidFill>
                    <a:sysClr val="windowText" lastClr="000000"/>
                  </a:solidFill>
                </a:rPr>
                <a:t>Kapitler</a:t>
              </a:r>
              <a:endParaRPr lang="en-US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2D25ACB9-E24E-476D-A0E0-098DF37916E3}"/>
                </a:ext>
              </a:extLst>
            </p:cNvPr>
            <p:cNvGrpSpPr/>
            <p:nvPr/>
          </p:nvGrpSpPr>
          <p:grpSpPr>
            <a:xfrm>
              <a:off x="830613" y="4436747"/>
              <a:ext cx="10317900" cy="1012002"/>
              <a:chOff x="830613" y="4138510"/>
              <a:chExt cx="10317900" cy="712890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78881E9-05C0-4E44-A2E0-C4B06C977D12}"/>
                  </a:ext>
                </a:extLst>
              </p:cNvPr>
              <p:cNvSpPr/>
              <p:nvPr/>
            </p:nvSpPr>
            <p:spPr>
              <a:xfrm>
                <a:off x="2093742" y="4138510"/>
                <a:ext cx="1476000" cy="712890"/>
              </a:xfrm>
              <a:custGeom>
                <a:avLst/>
                <a:gdLst>
                  <a:gd name="connsiteX0" fmla="*/ 0 w 1728282"/>
                  <a:gd name="connsiteY0" fmla="*/ 0 h 540000"/>
                  <a:gd name="connsiteX1" fmla="*/ 1458282 w 1728282"/>
                  <a:gd name="connsiteY1" fmla="*/ 0 h 540000"/>
                  <a:gd name="connsiteX2" fmla="*/ 1728282 w 1728282"/>
                  <a:gd name="connsiteY2" fmla="*/ 270000 h 540000"/>
                  <a:gd name="connsiteX3" fmla="*/ 1458282 w 1728282"/>
                  <a:gd name="connsiteY3" fmla="*/ 540000 h 540000"/>
                  <a:gd name="connsiteX4" fmla="*/ 0 w 1728282"/>
                  <a:gd name="connsiteY4" fmla="*/ 540000 h 540000"/>
                  <a:gd name="connsiteX5" fmla="*/ 270000 w 1728282"/>
                  <a:gd name="connsiteY5" fmla="*/ 270000 h 540000"/>
                  <a:gd name="connsiteX6" fmla="*/ 0 w 1728282"/>
                  <a:gd name="connsiteY6" fmla="*/ 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8282" h="540000">
                    <a:moveTo>
                      <a:pt x="0" y="0"/>
                    </a:moveTo>
                    <a:lnTo>
                      <a:pt x="1458282" y="0"/>
                    </a:lnTo>
                    <a:lnTo>
                      <a:pt x="1728282" y="270000"/>
                    </a:lnTo>
                    <a:lnTo>
                      <a:pt x="1458282" y="540000"/>
                    </a:lnTo>
                    <a:lnTo>
                      <a:pt x="0" y="540000"/>
                    </a:lnTo>
                    <a:lnTo>
                      <a:pt x="270000" y="27000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10005" tIns="13335" rIns="283335" bIns="13335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b="1">
                    <a:solidFill>
                      <a:schemeClr val="tx1"/>
                    </a:solidFill>
                  </a:rPr>
                  <a:t>2</a:t>
                </a:r>
                <a:r>
                  <a:rPr lang="nb-NO" sz="1100" b="1" kern="1200">
                    <a:solidFill>
                      <a:schemeClr val="tx1"/>
                    </a:solidFill>
                  </a:rPr>
                  <a:t>. Situasjons-beskrivelse</a:t>
                </a: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38AFF3BC-7112-496C-87E3-3211F05C67C7}"/>
                  </a:ext>
                </a:extLst>
              </p:cNvPr>
              <p:cNvSpPr/>
              <p:nvPr/>
            </p:nvSpPr>
            <p:spPr>
              <a:xfrm>
                <a:off x="3356871" y="4138510"/>
                <a:ext cx="1476000" cy="712890"/>
              </a:xfrm>
              <a:custGeom>
                <a:avLst/>
                <a:gdLst>
                  <a:gd name="connsiteX0" fmla="*/ 0 w 1728282"/>
                  <a:gd name="connsiteY0" fmla="*/ 0 h 540000"/>
                  <a:gd name="connsiteX1" fmla="*/ 1458282 w 1728282"/>
                  <a:gd name="connsiteY1" fmla="*/ 0 h 540000"/>
                  <a:gd name="connsiteX2" fmla="*/ 1728282 w 1728282"/>
                  <a:gd name="connsiteY2" fmla="*/ 270000 h 540000"/>
                  <a:gd name="connsiteX3" fmla="*/ 1458282 w 1728282"/>
                  <a:gd name="connsiteY3" fmla="*/ 540000 h 540000"/>
                  <a:gd name="connsiteX4" fmla="*/ 0 w 1728282"/>
                  <a:gd name="connsiteY4" fmla="*/ 540000 h 540000"/>
                  <a:gd name="connsiteX5" fmla="*/ 270000 w 1728282"/>
                  <a:gd name="connsiteY5" fmla="*/ 270000 h 540000"/>
                  <a:gd name="connsiteX6" fmla="*/ 0 w 1728282"/>
                  <a:gd name="connsiteY6" fmla="*/ 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8282" h="540000">
                    <a:moveTo>
                      <a:pt x="0" y="0"/>
                    </a:moveTo>
                    <a:lnTo>
                      <a:pt x="1458282" y="0"/>
                    </a:lnTo>
                    <a:lnTo>
                      <a:pt x="1728282" y="270000"/>
                    </a:lnTo>
                    <a:lnTo>
                      <a:pt x="1458282" y="540000"/>
                    </a:lnTo>
                    <a:lnTo>
                      <a:pt x="0" y="540000"/>
                    </a:lnTo>
                    <a:lnTo>
                      <a:pt x="270000" y="27000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10005" tIns="13335" rIns="283335" bIns="13335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b="1">
                    <a:solidFill>
                      <a:schemeClr val="tx1"/>
                    </a:solidFill>
                  </a:rPr>
                  <a:t>3</a:t>
                </a:r>
                <a:r>
                  <a:rPr lang="nb-NO" sz="1100" b="1" kern="1200">
                    <a:solidFill>
                      <a:schemeClr val="tx1"/>
                    </a:solidFill>
                  </a:rPr>
                  <a:t>.Behovs-analyse</a:t>
                </a: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EC0F5824-0C3D-4AA4-A222-F16DCB4E1A68}"/>
                  </a:ext>
                </a:extLst>
              </p:cNvPr>
              <p:cNvSpPr/>
              <p:nvPr/>
            </p:nvSpPr>
            <p:spPr>
              <a:xfrm>
                <a:off x="4620000" y="4138510"/>
                <a:ext cx="1476000" cy="712890"/>
              </a:xfrm>
              <a:custGeom>
                <a:avLst/>
                <a:gdLst>
                  <a:gd name="connsiteX0" fmla="*/ 0 w 1728282"/>
                  <a:gd name="connsiteY0" fmla="*/ 0 h 540000"/>
                  <a:gd name="connsiteX1" fmla="*/ 1458282 w 1728282"/>
                  <a:gd name="connsiteY1" fmla="*/ 0 h 540000"/>
                  <a:gd name="connsiteX2" fmla="*/ 1728282 w 1728282"/>
                  <a:gd name="connsiteY2" fmla="*/ 270000 h 540000"/>
                  <a:gd name="connsiteX3" fmla="*/ 1458282 w 1728282"/>
                  <a:gd name="connsiteY3" fmla="*/ 540000 h 540000"/>
                  <a:gd name="connsiteX4" fmla="*/ 0 w 1728282"/>
                  <a:gd name="connsiteY4" fmla="*/ 540000 h 540000"/>
                  <a:gd name="connsiteX5" fmla="*/ 270000 w 1728282"/>
                  <a:gd name="connsiteY5" fmla="*/ 270000 h 540000"/>
                  <a:gd name="connsiteX6" fmla="*/ 0 w 1728282"/>
                  <a:gd name="connsiteY6" fmla="*/ 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8282" h="540000">
                    <a:moveTo>
                      <a:pt x="0" y="0"/>
                    </a:moveTo>
                    <a:lnTo>
                      <a:pt x="1458282" y="0"/>
                    </a:lnTo>
                    <a:lnTo>
                      <a:pt x="1728282" y="270000"/>
                    </a:lnTo>
                    <a:lnTo>
                      <a:pt x="1458282" y="540000"/>
                    </a:lnTo>
                    <a:lnTo>
                      <a:pt x="0" y="540000"/>
                    </a:lnTo>
                    <a:lnTo>
                      <a:pt x="270000" y="27000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10005" tIns="13335" rIns="283335" bIns="13335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b="1">
                    <a:solidFill>
                      <a:schemeClr val="tx1"/>
                    </a:solidFill>
                  </a:rPr>
                  <a:t>4</a:t>
                </a:r>
                <a:r>
                  <a:rPr lang="nb-NO" sz="1100" b="1" kern="1200">
                    <a:solidFill>
                      <a:schemeClr val="tx1"/>
                    </a:solidFill>
                  </a:rPr>
                  <a:t>. Strategiske mål</a:t>
                </a: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887E26D0-C878-4F0A-B409-E3A4E8C6785A}"/>
                  </a:ext>
                </a:extLst>
              </p:cNvPr>
              <p:cNvSpPr/>
              <p:nvPr/>
            </p:nvSpPr>
            <p:spPr>
              <a:xfrm>
                <a:off x="5883129" y="4138510"/>
                <a:ext cx="1476000" cy="712890"/>
              </a:xfrm>
              <a:custGeom>
                <a:avLst/>
                <a:gdLst>
                  <a:gd name="connsiteX0" fmla="*/ 0 w 1728282"/>
                  <a:gd name="connsiteY0" fmla="*/ 0 h 540000"/>
                  <a:gd name="connsiteX1" fmla="*/ 1458282 w 1728282"/>
                  <a:gd name="connsiteY1" fmla="*/ 0 h 540000"/>
                  <a:gd name="connsiteX2" fmla="*/ 1728282 w 1728282"/>
                  <a:gd name="connsiteY2" fmla="*/ 270000 h 540000"/>
                  <a:gd name="connsiteX3" fmla="*/ 1458282 w 1728282"/>
                  <a:gd name="connsiteY3" fmla="*/ 540000 h 540000"/>
                  <a:gd name="connsiteX4" fmla="*/ 0 w 1728282"/>
                  <a:gd name="connsiteY4" fmla="*/ 540000 h 540000"/>
                  <a:gd name="connsiteX5" fmla="*/ 270000 w 1728282"/>
                  <a:gd name="connsiteY5" fmla="*/ 270000 h 540000"/>
                  <a:gd name="connsiteX6" fmla="*/ 0 w 1728282"/>
                  <a:gd name="connsiteY6" fmla="*/ 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8282" h="540000">
                    <a:moveTo>
                      <a:pt x="0" y="0"/>
                    </a:moveTo>
                    <a:lnTo>
                      <a:pt x="1458282" y="0"/>
                    </a:lnTo>
                    <a:lnTo>
                      <a:pt x="1728282" y="270000"/>
                    </a:lnTo>
                    <a:lnTo>
                      <a:pt x="1458282" y="540000"/>
                    </a:lnTo>
                    <a:lnTo>
                      <a:pt x="0" y="540000"/>
                    </a:lnTo>
                    <a:lnTo>
                      <a:pt x="270000" y="27000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10005" tIns="13335" rIns="283335" bIns="13335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b="1">
                    <a:solidFill>
                      <a:schemeClr val="tx1"/>
                    </a:solidFill>
                  </a:rPr>
                  <a:t>4</a:t>
                </a:r>
                <a:r>
                  <a:rPr lang="nb-NO" sz="1100" b="1" kern="1200">
                    <a:solidFill>
                      <a:schemeClr val="tx1"/>
                    </a:solidFill>
                  </a:rPr>
                  <a:t>. Ramme-betingelser for konseptvalg </a:t>
                </a: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24699E0-0517-4D90-8135-2E5789512F06}"/>
                  </a:ext>
                </a:extLst>
              </p:cNvPr>
              <p:cNvSpPr/>
              <p:nvPr/>
            </p:nvSpPr>
            <p:spPr>
              <a:xfrm>
                <a:off x="7146258" y="4138510"/>
                <a:ext cx="1476000" cy="712890"/>
              </a:xfrm>
              <a:custGeom>
                <a:avLst/>
                <a:gdLst>
                  <a:gd name="connsiteX0" fmla="*/ 0 w 1728282"/>
                  <a:gd name="connsiteY0" fmla="*/ 0 h 540000"/>
                  <a:gd name="connsiteX1" fmla="*/ 1458282 w 1728282"/>
                  <a:gd name="connsiteY1" fmla="*/ 0 h 540000"/>
                  <a:gd name="connsiteX2" fmla="*/ 1728282 w 1728282"/>
                  <a:gd name="connsiteY2" fmla="*/ 270000 h 540000"/>
                  <a:gd name="connsiteX3" fmla="*/ 1458282 w 1728282"/>
                  <a:gd name="connsiteY3" fmla="*/ 540000 h 540000"/>
                  <a:gd name="connsiteX4" fmla="*/ 0 w 1728282"/>
                  <a:gd name="connsiteY4" fmla="*/ 540000 h 540000"/>
                  <a:gd name="connsiteX5" fmla="*/ 270000 w 1728282"/>
                  <a:gd name="connsiteY5" fmla="*/ 270000 h 540000"/>
                  <a:gd name="connsiteX6" fmla="*/ 0 w 1728282"/>
                  <a:gd name="connsiteY6" fmla="*/ 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8282" h="540000">
                    <a:moveTo>
                      <a:pt x="0" y="0"/>
                    </a:moveTo>
                    <a:lnTo>
                      <a:pt x="1458282" y="0"/>
                    </a:lnTo>
                    <a:lnTo>
                      <a:pt x="1728282" y="270000"/>
                    </a:lnTo>
                    <a:lnTo>
                      <a:pt x="1458282" y="540000"/>
                    </a:lnTo>
                    <a:lnTo>
                      <a:pt x="0" y="540000"/>
                    </a:lnTo>
                    <a:lnTo>
                      <a:pt x="270000" y="27000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10005" tIns="13335" rIns="283335" bIns="13335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b="1">
                    <a:solidFill>
                      <a:schemeClr val="tx1"/>
                    </a:solidFill>
                  </a:rPr>
                  <a:t>6</a:t>
                </a:r>
                <a:r>
                  <a:rPr lang="nb-NO" sz="1100" b="1" kern="1200">
                    <a:solidFill>
                      <a:schemeClr val="tx1"/>
                    </a:solidFill>
                  </a:rPr>
                  <a:t>. </a:t>
                </a:r>
              </a:p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b="1" kern="1200">
                    <a:solidFill>
                      <a:schemeClr val="tx1"/>
                    </a:solidFill>
                  </a:rPr>
                  <a:t>Mulighets-studie</a:t>
                </a: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E16E3EE-1EEA-47C1-86AB-787C7C12634C}"/>
                  </a:ext>
                </a:extLst>
              </p:cNvPr>
              <p:cNvSpPr/>
              <p:nvPr/>
            </p:nvSpPr>
            <p:spPr>
              <a:xfrm>
                <a:off x="8409387" y="4138510"/>
                <a:ext cx="1476000" cy="712890"/>
              </a:xfrm>
              <a:custGeom>
                <a:avLst/>
                <a:gdLst>
                  <a:gd name="connsiteX0" fmla="*/ 0 w 1728282"/>
                  <a:gd name="connsiteY0" fmla="*/ 0 h 540000"/>
                  <a:gd name="connsiteX1" fmla="*/ 1458282 w 1728282"/>
                  <a:gd name="connsiteY1" fmla="*/ 0 h 540000"/>
                  <a:gd name="connsiteX2" fmla="*/ 1728282 w 1728282"/>
                  <a:gd name="connsiteY2" fmla="*/ 270000 h 540000"/>
                  <a:gd name="connsiteX3" fmla="*/ 1458282 w 1728282"/>
                  <a:gd name="connsiteY3" fmla="*/ 540000 h 540000"/>
                  <a:gd name="connsiteX4" fmla="*/ 0 w 1728282"/>
                  <a:gd name="connsiteY4" fmla="*/ 540000 h 540000"/>
                  <a:gd name="connsiteX5" fmla="*/ 270000 w 1728282"/>
                  <a:gd name="connsiteY5" fmla="*/ 270000 h 540000"/>
                  <a:gd name="connsiteX6" fmla="*/ 0 w 1728282"/>
                  <a:gd name="connsiteY6" fmla="*/ 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8282" h="540000">
                    <a:moveTo>
                      <a:pt x="0" y="0"/>
                    </a:moveTo>
                    <a:lnTo>
                      <a:pt x="1458282" y="0"/>
                    </a:lnTo>
                    <a:lnTo>
                      <a:pt x="1728282" y="270000"/>
                    </a:lnTo>
                    <a:lnTo>
                      <a:pt x="1458282" y="540000"/>
                    </a:lnTo>
                    <a:lnTo>
                      <a:pt x="0" y="540000"/>
                    </a:lnTo>
                    <a:lnTo>
                      <a:pt x="270000" y="27000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10005" tIns="13335" rIns="283335" bIns="13335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b="1">
                    <a:solidFill>
                      <a:schemeClr val="tx1"/>
                    </a:solidFill>
                  </a:rPr>
                  <a:t>7</a:t>
                </a:r>
                <a:r>
                  <a:rPr lang="nb-NO" sz="1100" b="1" kern="1200">
                    <a:solidFill>
                      <a:schemeClr val="tx1"/>
                    </a:solidFill>
                  </a:rPr>
                  <a:t>. Alternativanalyse</a:t>
                </a: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583E56A-7031-4FF2-97EA-F7EA333C32EE}"/>
                  </a:ext>
                </a:extLst>
              </p:cNvPr>
              <p:cNvSpPr/>
              <p:nvPr/>
            </p:nvSpPr>
            <p:spPr>
              <a:xfrm>
                <a:off x="9672513" y="4138510"/>
                <a:ext cx="1476000" cy="712890"/>
              </a:xfrm>
              <a:custGeom>
                <a:avLst/>
                <a:gdLst>
                  <a:gd name="connsiteX0" fmla="*/ 0 w 1728282"/>
                  <a:gd name="connsiteY0" fmla="*/ 0 h 540000"/>
                  <a:gd name="connsiteX1" fmla="*/ 1458282 w 1728282"/>
                  <a:gd name="connsiteY1" fmla="*/ 0 h 540000"/>
                  <a:gd name="connsiteX2" fmla="*/ 1728282 w 1728282"/>
                  <a:gd name="connsiteY2" fmla="*/ 270000 h 540000"/>
                  <a:gd name="connsiteX3" fmla="*/ 1458282 w 1728282"/>
                  <a:gd name="connsiteY3" fmla="*/ 540000 h 540000"/>
                  <a:gd name="connsiteX4" fmla="*/ 0 w 1728282"/>
                  <a:gd name="connsiteY4" fmla="*/ 540000 h 540000"/>
                  <a:gd name="connsiteX5" fmla="*/ 270000 w 1728282"/>
                  <a:gd name="connsiteY5" fmla="*/ 270000 h 540000"/>
                  <a:gd name="connsiteX6" fmla="*/ 0 w 1728282"/>
                  <a:gd name="connsiteY6" fmla="*/ 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8282" h="540000">
                    <a:moveTo>
                      <a:pt x="0" y="0"/>
                    </a:moveTo>
                    <a:lnTo>
                      <a:pt x="1458282" y="0"/>
                    </a:lnTo>
                    <a:lnTo>
                      <a:pt x="1728282" y="270000"/>
                    </a:lnTo>
                    <a:lnTo>
                      <a:pt x="1458282" y="540000"/>
                    </a:lnTo>
                    <a:lnTo>
                      <a:pt x="0" y="540000"/>
                    </a:lnTo>
                    <a:lnTo>
                      <a:pt x="270000" y="27000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10005" tIns="13335" rIns="283335" bIns="13335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b="1">
                    <a:solidFill>
                      <a:schemeClr val="tx1"/>
                    </a:solidFill>
                  </a:rPr>
                  <a:t>8</a:t>
                </a:r>
                <a:r>
                  <a:rPr lang="nb-NO" sz="1100" b="1" kern="1200">
                    <a:solidFill>
                      <a:schemeClr val="tx1"/>
                    </a:solidFill>
                  </a:rPr>
                  <a:t>. Føringer for forprosjekt-fasen</a:t>
                </a: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8026486-5FBF-4652-A094-6C8F42256724}"/>
                  </a:ext>
                </a:extLst>
              </p:cNvPr>
              <p:cNvSpPr/>
              <p:nvPr/>
            </p:nvSpPr>
            <p:spPr>
              <a:xfrm>
                <a:off x="830613" y="4138510"/>
                <a:ext cx="1476000" cy="712890"/>
              </a:xfrm>
              <a:custGeom>
                <a:avLst/>
                <a:gdLst>
                  <a:gd name="connsiteX0" fmla="*/ 0 w 1728282"/>
                  <a:gd name="connsiteY0" fmla="*/ 0 h 540000"/>
                  <a:gd name="connsiteX1" fmla="*/ 1458282 w 1728282"/>
                  <a:gd name="connsiteY1" fmla="*/ 0 h 540000"/>
                  <a:gd name="connsiteX2" fmla="*/ 1728282 w 1728282"/>
                  <a:gd name="connsiteY2" fmla="*/ 270000 h 540000"/>
                  <a:gd name="connsiteX3" fmla="*/ 1458282 w 1728282"/>
                  <a:gd name="connsiteY3" fmla="*/ 540000 h 540000"/>
                  <a:gd name="connsiteX4" fmla="*/ 0 w 1728282"/>
                  <a:gd name="connsiteY4" fmla="*/ 540000 h 540000"/>
                  <a:gd name="connsiteX5" fmla="*/ 270000 w 1728282"/>
                  <a:gd name="connsiteY5" fmla="*/ 270000 h 540000"/>
                  <a:gd name="connsiteX6" fmla="*/ 0 w 1728282"/>
                  <a:gd name="connsiteY6" fmla="*/ 0 h 5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8282" h="540000">
                    <a:moveTo>
                      <a:pt x="0" y="0"/>
                    </a:moveTo>
                    <a:lnTo>
                      <a:pt x="1458282" y="0"/>
                    </a:lnTo>
                    <a:lnTo>
                      <a:pt x="1728282" y="270000"/>
                    </a:lnTo>
                    <a:lnTo>
                      <a:pt x="1458282" y="540000"/>
                    </a:lnTo>
                    <a:lnTo>
                      <a:pt x="0" y="540000"/>
                    </a:lnTo>
                    <a:lnTo>
                      <a:pt x="270000" y="27000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10005" tIns="13335" rIns="283335" bIns="13335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b="1" kern="1200">
                    <a:solidFill>
                      <a:schemeClr val="tx1"/>
                    </a:solidFill>
                  </a:rPr>
                  <a:t>1. Innledning</a:t>
                </a:r>
              </a:p>
            </p:txBody>
          </p:sp>
        </p:grpSp>
        <p:cxnSp>
          <p:nvCxnSpPr>
            <p:cNvPr id="98" name="Rett linje 3">
              <a:extLst>
                <a:ext uri="{FF2B5EF4-FFF2-40B4-BE49-F238E27FC236}">
                  <a16:creationId xmlns:a16="http://schemas.microsoft.com/office/drawing/2014/main" id="{CF235BCE-E780-44DC-B675-932AF8A410A7}"/>
                </a:ext>
              </a:extLst>
            </p:cNvPr>
            <p:cNvCxnSpPr>
              <a:cxnSpLocks/>
            </p:cNvCxnSpPr>
            <p:nvPr/>
          </p:nvCxnSpPr>
          <p:spPr>
            <a:xfrm>
              <a:off x="926200" y="4211665"/>
              <a:ext cx="1284826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DE9A1EE-50C3-409F-879F-D09014C22E08}"/>
              </a:ext>
            </a:extLst>
          </p:cNvPr>
          <p:cNvGrpSpPr/>
          <p:nvPr/>
        </p:nvGrpSpPr>
        <p:grpSpPr>
          <a:xfrm>
            <a:off x="2253565" y="1426497"/>
            <a:ext cx="2253595" cy="568285"/>
            <a:chOff x="8798803" y="4503071"/>
            <a:chExt cx="1728466" cy="333956"/>
          </a:xfrm>
        </p:grpSpPr>
        <p:sp>
          <p:nvSpPr>
            <p:cNvPr id="87" name="TekstSylinder 5">
              <a:extLst>
                <a:ext uri="{FF2B5EF4-FFF2-40B4-BE49-F238E27FC236}">
                  <a16:creationId xmlns:a16="http://schemas.microsoft.com/office/drawing/2014/main" id="{9B756C4D-9838-4877-A0B0-F459E7726DBE}"/>
                </a:ext>
              </a:extLst>
            </p:cNvPr>
            <p:cNvSpPr txBox="1"/>
            <p:nvPr/>
          </p:nvSpPr>
          <p:spPr>
            <a:xfrm>
              <a:off x="8798803" y="4503071"/>
              <a:ext cx="1728466" cy="225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b="1"/>
                <a:t>Beskrivelse</a:t>
              </a:r>
              <a:endParaRPr lang="nb-NO" b="1"/>
            </a:p>
          </p:txBody>
        </p:sp>
        <p:cxnSp>
          <p:nvCxnSpPr>
            <p:cNvPr id="88" name="Rett linje 3">
              <a:extLst>
                <a:ext uri="{FF2B5EF4-FFF2-40B4-BE49-F238E27FC236}">
                  <a16:creationId xmlns:a16="http://schemas.microsoft.com/office/drawing/2014/main" id="{657B674E-A046-430D-A5B1-9F2551B0E8D4}"/>
                </a:ext>
              </a:extLst>
            </p:cNvPr>
            <p:cNvCxnSpPr>
              <a:cxnSpLocks/>
            </p:cNvCxnSpPr>
            <p:nvPr/>
          </p:nvCxnSpPr>
          <p:spPr>
            <a:xfrm>
              <a:off x="9161889" y="4837027"/>
              <a:ext cx="985438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E6EEDBB2-D821-41D4-8E9A-06F89A340468}"/>
              </a:ext>
            </a:extLst>
          </p:cNvPr>
          <p:cNvSpPr/>
          <p:nvPr/>
        </p:nvSpPr>
        <p:spPr>
          <a:xfrm>
            <a:off x="1294587" y="2150232"/>
            <a:ext cx="4364947" cy="1725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r>
              <a:rPr lang="nb-NO" sz="1400">
                <a:solidFill>
                  <a:schemeClr val="tx1"/>
                </a:solidFill>
              </a:rPr>
              <a:t>En KVU er </a:t>
            </a:r>
            <a:r>
              <a:rPr lang="nb-NO" sz="1400" b="1">
                <a:solidFill>
                  <a:schemeClr val="tx1"/>
                </a:solidFill>
              </a:rPr>
              <a:t>faglig utredning </a:t>
            </a:r>
            <a:r>
              <a:rPr lang="nb-NO" sz="1400">
                <a:solidFill>
                  <a:schemeClr val="tx1"/>
                </a:solidFill>
              </a:rPr>
              <a:t>av alternative måter å løse et behov på.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>
                <a:solidFill>
                  <a:schemeClr val="tx1"/>
                </a:solidFill>
              </a:rPr>
              <a:t>Utredningen er en del av statens prosjektmodell og vil kartlegge behov, utforske mulighetsrommet og gjennomføre en analyse av alternative løsninger.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 b="1">
              <a:solidFill>
                <a:schemeClr val="tx1"/>
              </a:solidFill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B5D661F-EB76-4E08-AF07-15AA85F379E7}"/>
              </a:ext>
            </a:extLst>
          </p:cNvPr>
          <p:cNvGrpSpPr/>
          <p:nvPr/>
        </p:nvGrpSpPr>
        <p:grpSpPr>
          <a:xfrm>
            <a:off x="7588143" y="1385640"/>
            <a:ext cx="2253595" cy="568285"/>
            <a:chOff x="8798803" y="4503071"/>
            <a:chExt cx="1728466" cy="333956"/>
          </a:xfrm>
        </p:grpSpPr>
        <p:sp>
          <p:nvSpPr>
            <p:cNvPr id="100" name="TekstSylinder 5">
              <a:extLst>
                <a:ext uri="{FF2B5EF4-FFF2-40B4-BE49-F238E27FC236}">
                  <a16:creationId xmlns:a16="http://schemas.microsoft.com/office/drawing/2014/main" id="{80A0AE40-9E7C-44C8-8E20-104B19BA40B5}"/>
                </a:ext>
              </a:extLst>
            </p:cNvPr>
            <p:cNvSpPr txBox="1"/>
            <p:nvPr/>
          </p:nvSpPr>
          <p:spPr>
            <a:xfrm>
              <a:off x="8798803" y="4503071"/>
              <a:ext cx="1728466" cy="225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b="1"/>
                <a:t>Formål</a:t>
              </a:r>
              <a:endParaRPr lang="nb-NO" b="1"/>
            </a:p>
          </p:txBody>
        </p:sp>
        <p:cxnSp>
          <p:nvCxnSpPr>
            <p:cNvPr id="101" name="Rett linje 3">
              <a:extLst>
                <a:ext uri="{FF2B5EF4-FFF2-40B4-BE49-F238E27FC236}">
                  <a16:creationId xmlns:a16="http://schemas.microsoft.com/office/drawing/2014/main" id="{16B8F27A-11B3-4FF7-9909-98B5E5B434CB}"/>
                </a:ext>
              </a:extLst>
            </p:cNvPr>
            <p:cNvCxnSpPr>
              <a:cxnSpLocks/>
            </p:cNvCxnSpPr>
            <p:nvPr/>
          </p:nvCxnSpPr>
          <p:spPr>
            <a:xfrm>
              <a:off x="9161889" y="4837027"/>
              <a:ext cx="985438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5C4CEBE-E10D-4695-B91B-1D68928E098E}"/>
              </a:ext>
            </a:extLst>
          </p:cNvPr>
          <p:cNvSpPr/>
          <p:nvPr/>
        </p:nvSpPr>
        <p:spPr>
          <a:xfrm>
            <a:off x="6532467" y="2150232"/>
            <a:ext cx="4364947" cy="1725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r>
              <a:rPr lang="nb-NO" sz="1400" b="1">
                <a:solidFill>
                  <a:schemeClr val="tx1"/>
                </a:solidFill>
              </a:rPr>
              <a:t>Konseptvalgutredningen vil være grunnlaget for styrets beslutning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>
                <a:solidFill>
                  <a:schemeClr val="tx1"/>
                </a:solidFill>
              </a:rPr>
              <a:t>En brukerorientert KVU sikrer at beslutningsgrunnlag tar utgangspunkt i reelle behov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>
                <a:solidFill>
                  <a:schemeClr val="tx1"/>
                </a:solidFill>
              </a:rPr>
              <a:t>En grundig KVU sikrer at alle reelle muligheter blir vurdert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889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F7B8F554-82D7-41AD-A8DD-2B6369382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Spørsmål?</a:t>
            </a:r>
          </a:p>
        </p:txBody>
      </p:sp>
    </p:spTree>
    <p:extLst>
      <p:ext uri="{BB962C8B-B14F-4D97-AF65-F5344CB8AC3E}">
        <p14:creationId xmlns:p14="http://schemas.microsoft.com/office/powerpoint/2010/main" val="3823563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fish, flying&#10;&#10;Description automatically generated">
            <a:extLst>
              <a:ext uri="{FF2B5EF4-FFF2-40B4-BE49-F238E27FC236}">
                <a16:creationId xmlns:a16="http://schemas.microsoft.com/office/drawing/2014/main" id="{ABBD4292-FC40-4614-8476-AFA6D046D2A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8731" b="8731"/>
          <a:stretch>
            <a:fillRect/>
          </a:stretch>
        </p:blipFill>
        <p:spPr/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F5407C5A-08B1-48F1-9BB4-BAFF70606110}"/>
              </a:ext>
            </a:extLst>
          </p:cNvPr>
          <p:cNvSpPr/>
          <p:nvPr/>
        </p:nvSpPr>
        <p:spPr>
          <a:xfrm>
            <a:off x="-8053" y="1"/>
            <a:ext cx="12192000" cy="6857999"/>
          </a:xfrm>
          <a:prstGeom prst="rect">
            <a:avLst/>
          </a:prstGeom>
          <a:solidFill>
            <a:schemeClr val="tx1">
              <a:lumMod val="50000"/>
              <a:alpha val="67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srgbClr val="D7D7D7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5BF488E-9067-4933-8C94-D11E13C4FC8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3315" y="683635"/>
            <a:ext cx="705946" cy="419050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27D7AB-9172-443B-B640-3CFE94B0A5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3316" y="6170432"/>
            <a:ext cx="1626139" cy="191842"/>
          </a:xfrm>
        </p:spPr>
        <p:txBody>
          <a:bodyPr/>
          <a:lstStyle/>
          <a:p>
            <a:endParaRPr lang="nb-NO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7593C8-06E3-4681-AC49-541166FD9B2F}"/>
              </a:ext>
            </a:extLst>
          </p:cNvPr>
          <p:cNvSpPr txBox="1"/>
          <p:nvPr/>
        </p:nvSpPr>
        <p:spPr>
          <a:xfrm>
            <a:off x="683315" y="3048438"/>
            <a:ext cx="60039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b-NO" sz="1200" b="1" i="1">
                <a:solidFill>
                  <a:schemeClr val="bg1"/>
                </a:solidFill>
              </a:rPr>
              <a:t>Styret </a:t>
            </a:r>
            <a:r>
              <a:rPr lang="nb-NO" sz="1200" i="1">
                <a:solidFill>
                  <a:schemeClr val="bg1"/>
                </a:solidFill>
              </a:rPr>
              <a:t>vedtar at OsloMet skal ha en to-campusløsning med fullverdig campus i Oslo og på Romerike med stedlig ledelse og egen campusstrategi. Rektor bes om å komme tilbake med en skisse til ulike alternativer på Romerike. Styret vedtar å ikke forlenge leieavtalen for OsloMet på Kjeller etter 2023. </a:t>
            </a:r>
            <a:r>
              <a:rPr lang="nb-NO" sz="1050" i="1">
                <a:solidFill>
                  <a:schemeClr val="bg1"/>
                </a:solidFill>
              </a:rPr>
              <a:t>(styresak 9-2020)</a:t>
            </a: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295A152-4BD8-43E9-B6BD-B9B57E2AD21C}"/>
              </a:ext>
            </a:extLst>
          </p:cNvPr>
          <p:cNvSpPr txBox="1">
            <a:spLocks/>
          </p:cNvSpPr>
          <p:nvPr/>
        </p:nvSpPr>
        <p:spPr>
          <a:xfrm>
            <a:off x="683315" y="1669558"/>
            <a:ext cx="10806491" cy="46751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39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4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350">
                <a:solidFill>
                  <a:schemeClr val="bg1"/>
                </a:solidFill>
              </a:rPr>
              <a:t>Bakgrunn for </a:t>
            </a:r>
            <a:r>
              <a:rPr lang="nb-NO" sz="3350" err="1">
                <a:solidFill>
                  <a:schemeClr val="bg1"/>
                </a:solidFill>
              </a:rPr>
              <a:t>Campusprogrammet</a:t>
            </a:r>
            <a:endParaRPr lang="nb-NO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1085ED-2BF6-443D-9DF9-AFCA37147920}"/>
              </a:ext>
            </a:extLst>
          </p:cNvPr>
          <p:cNvSpPr txBox="1"/>
          <p:nvPr/>
        </p:nvSpPr>
        <p:spPr>
          <a:xfrm>
            <a:off x="683315" y="2689600"/>
            <a:ext cx="340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>
                <a:solidFill>
                  <a:schemeClr val="bg1"/>
                </a:solidFill>
              </a:rPr>
              <a:t>Styrevedtak 12. mars 2020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164952-7BE4-4285-A774-CF15D2A2EEA2}"/>
              </a:ext>
            </a:extLst>
          </p:cNvPr>
          <p:cNvSpPr txBox="1"/>
          <p:nvPr/>
        </p:nvSpPr>
        <p:spPr>
          <a:xfrm>
            <a:off x="683314" y="4240749"/>
            <a:ext cx="4219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>
                <a:solidFill>
                  <a:schemeClr val="bg1"/>
                </a:solidFill>
              </a:rPr>
              <a:t>Økonomiske rammebetingelser og reforhandling av leieavtaler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95176F-1E52-41BA-89F7-9BA328BCFBF7}"/>
              </a:ext>
            </a:extLst>
          </p:cNvPr>
          <p:cNvSpPr txBox="1"/>
          <p:nvPr/>
        </p:nvSpPr>
        <p:spPr>
          <a:xfrm>
            <a:off x="683314" y="4892204"/>
            <a:ext cx="60039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200">
                <a:solidFill>
                  <a:schemeClr val="bg1"/>
                </a:solidFill>
              </a:rPr>
              <a:t>Universitetet står foran flere krevende reforhandlinger av leiekontrakter de neste seks årene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nb-NO" sz="120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rPr>
              <a:t>De økonomiske rammebetingelsene for videreutvikling av </a:t>
            </a:r>
            <a:r>
              <a:rPr kumimoji="0" lang="nb-NO" sz="120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rPr>
              <a:t>cam</a:t>
            </a:r>
            <a:r>
              <a:rPr lang="nb-NO" sz="1200">
                <a:solidFill>
                  <a:schemeClr val="bg1"/>
                </a:solidFill>
                <a:latin typeface="Arial" panose="020B0604020202020204"/>
              </a:rPr>
              <a:t>pus er under press, og det er behov for å øke universitetets økonomiske handlingsrom</a:t>
            </a:r>
            <a:endParaRPr kumimoji="0" lang="nb-NO" sz="160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9" name="Picture 18" descr="A view of a city&#10;&#10;Description automatically generated">
            <a:extLst>
              <a:ext uri="{FF2B5EF4-FFF2-40B4-BE49-F238E27FC236}">
                <a16:creationId xmlns:a16="http://schemas.microsoft.com/office/drawing/2014/main" id="{9D31BB9D-5097-4149-B773-DCDC01151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7120" y="3863682"/>
            <a:ext cx="3048000" cy="1714500"/>
          </a:xfrm>
          <a:prstGeom prst="rect">
            <a:avLst/>
          </a:prstGeom>
        </p:spPr>
      </p:pic>
      <p:pic>
        <p:nvPicPr>
          <p:cNvPr id="14" name="Picture 13" descr="A bench in front of a building&#10;&#10;Description automatically generated">
            <a:extLst>
              <a:ext uri="{FF2B5EF4-FFF2-40B4-BE49-F238E27FC236}">
                <a16:creationId xmlns:a16="http://schemas.microsoft.com/office/drawing/2014/main" id="{5572C525-1DA4-4520-8715-EB32E31D4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6006" y="2006025"/>
            <a:ext cx="3127498" cy="208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42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kstSylinder 39">
            <a:extLst>
              <a:ext uri="{FF2B5EF4-FFF2-40B4-BE49-F238E27FC236}">
                <a16:creationId xmlns:a16="http://schemas.microsoft.com/office/drawing/2014/main" id="{FE3A9361-DD7D-45CD-B0E5-6448F6B388C7}"/>
              </a:ext>
            </a:extLst>
          </p:cNvPr>
          <p:cNvSpPr txBox="1"/>
          <p:nvPr/>
        </p:nvSpPr>
        <p:spPr>
          <a:xfrm>
            <a:off x="6311517" y="2516912"/>
            <a:ext cx="5452685" cy="36178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endParaRPr lang="nb-NO"/>
          </a:p>
        </p:txBody>
      </p:sp>
      <p:sp>
        <p:nvSpPr>
          <p:cNvPr id="11" name="Rektangel 20">
            <a:extLst>
              <a:ext uri="{FF2B5EF4-FFF2-40B4-BE49-F238E27FC236}">
                <a16:creationId xmlns:a16="http://schemas.microsoft.com/office/drawing/2014/main" id="{60C44C8C-7515-4B90-97E4-4F88E42B9BDC}"/>
              </a:ext>
            </a:extLst>
          </p:cNvPr>
          <p:cNvSpPr/>
          <p:nvPr/>
        </p:nvSpPr>
        <p:spPr>
          <a:xfrm>
            <a:off x="7309111" y="2891364"/>
            <a:ext cx="4443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42732">
              <a:buClr>
                <a:srgbClr val="000000"/>
              </a:buClr>
            </a:pPr>
            <a:r>
              <a:rPr lang="nb-NO" sz="1200" kern="0">
                <a:cs typeface="Arial"/>
                <a:sym typeface="Arial"/>
              </a:rPr>
              <a:t>Bidra til målet om å utvikle </a:t>
            </a:r>
            <a:r>
              <a:rPr lang="nb-NO" sz="1200" b="1" kern="0">
                <a:cs typeface="Arial"/>
                <a:sym typeface="Arial"/>
              </a:rPr>
              <a:t>moderne universitetscampuser </a:t>
            </a:r>
            <a:r>
              <a:rPr lang="nb-NO" sz="1200" kern="0">
                <a:cs typeface="Arial"/>
                <a:sym typeface="Arial"/>
              </a:rPr>
              <a:t>med rom for flere studenter og nye lærings- og samarbeidsformer</a:t>
            </a:r>
          </a:p>
        </p:txBody>
      </p:sp>
      <p:sp>
        <p:nvSpPr>
          <p:cNvPr id="12" name="Rektangel 20">
            <a:extLst>
              <a:ext uri="{FF2B5EF4-FFF2-40B4-BE49-F238E27FC236}">
                <a16:creationId xmlns:a16="http://schemas.microsoft.com/office/drawing/2014/main" id="{1D9C9C22-2EC1-4E38-9975-95B79783C0D4}"/>
              </a:ext>
            </a:extLst>
          </p:cNvPr>
          <p:cNvSpPr/>
          <p:nvPr/>
        </p:nvSpPr>
        <p:spPr>
          <a:xfrm>
            <a:off x="7296753" y="3628795"/>
            <a:ext cx="4381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42732">
              <a:buClr>
                <a:srgbClr val="000000"/>
              </a:buClr>
            </a:pPr>
            <a:r>
              <a:rPr lang="nb-NO" sz="1200" kern="0">
                <a:cs typeface="Arial"/>
                <a:sym typeface="Arial"/>
              </a:rPr>
              <a:t>Styrke </a:t>
            </a:r>
            <a:r>
              <a:rPr lang="nb-NO" sz="1200" kern="0" err="1">
                <a:cs typeface="Arial"/>
                <a:sym typeface="Arial"/>
              </a:rPr>
              <a:t>OsloMet</a:t>
            </a:r>
            <a:r>
              <a:rPr lang="nb-NO" sz="1200" kern="0">
                <a:cs typeface="Arial"/>
                <a:sym typeface="Arial"/>
              </a:rPr>
              <a:t> sin posisjon som en </a:t>
            </a:r>
            <a:r>
              <a:rPr lang="nb-NO" sz="1200" b="1" kern="0">
                <a:cs typeface="Arial"/>
                <a:sym typeface="Arial"/>
              </a:rPr>
              <a:t>profesjonell organisasjon </a:t>
            </a:r>
            <a:r>
              <a:rPr lang="nb-NO" sz="1200" kern="0">
                <a:cs typeface="Arial"/>
                <a:sym typeface="Arial"/>
              </a:rPr>
              <a:t>som er ledende i å benytte </a:t>
            </a:r>
            <a:r>
              <a:rPr lang="nb-NO" sz="1200" b="1" kern="0">
                <a:cs typeface="Arial"/>
                <a:sym typeface="Arial"/>
              </a:rPr>
              <a:t>ny teknologi</a:t>
            </a:r>
          </a:p>
        </p:txBody>
      </p:sp>
      <p:sp>
        <p:nvSpPr>
          <p:cNvPr id="13" name="Rektangel 20">
            <a:extLst>
              <a:ext uri="{FF2B5EF4-FFF2-40B4-BE49-F238E27FC236}">
                <a16:creationId xmlns:a16="http://schemas.microsoft.com/office/drawing/2014/main" id="{00F1055D-4177-4893-9AA0-3B22CA2CC21C}"/>
              </a:ext>
            </a:extLst>
          </p:cNvPr>
          <p:cNvSpPr/>
          <p:nvPr/>
        </p:nvSpPr>
        <p:spPr>
          <a:xfrm>
            <a:off x="7296752" y="4289083"/>
            <a:ext cx="4381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42732">
              <a:buClr>
                <a:srgbClr val="000000"/>
              </a:buClr>
            </a:pPr>
            <a:r>
              <a:rPr lang="nb-NO" sz="1200" kern="0">
                <a:cs typeface="Arial"/>
                <a:sym typeface="Arial"/>
              </a:rPr>
              <a:t>Bidra til </a:t>
            </a:r>
            <a:r>
              <a:rPr lang="nb-NO" sz="1200" b="1" kern="0">
                <a:cs typeface="Arial"/>
                <a:sym typeface="Arial"/>
              </a:rPr>
              <a:t>moderniserings- og utviklingsarbeid </a:t>
            </a:r>
            <a:r>
              <a:rPr lang="nb-NO" sz="1200" kern="0">
                <a:cs typeface="Arial"/>
                <a:sym typeface="Arial"/>
              </a:rPr>
              <a:t>i universitetets forbedringsagenda</a:t>
            </a:r>
          </a:p>
        </p:txBody>
      </p:sp>
      <p:sp>
        <p:nvSpPr>
          <p:cNvPr id="14" name="TekstSylinder 5">
            <a:extLst>
              <a:ext uri="{FF2B5EF4-FFF2-40B4-BE49-F238E27FC236}">
                <a16:creationId xmlns:a16="http://schemas.microsoft.com/office/drawing/2014/main" id="{7E7A0350-248C-4232-AF04-6DA324D9B231}"/>
              </a:ext>
            </a:extLst>
          </p:cNvPr>
          <p:cNvSpPr txBox="1"/>
          <p:nvPr/>
        </p:nvSpPr>
        <p:spPr>
          <a:xfrm>
            <a:off x="7716536" y="2503334"/>
            <a:ext cx="2953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/>
              <a:t>Formål</a:t>
            </a:r>
          </a:p>
        </p:txBody>
      </p:sp>
      <p:sp>
        <p:nvSpPr>
          <p:cNvPr id="15" name="Rektangel 20">
            <a:extLst>
              <a:ext uri="{FF2B5EF4-FFF2-40B4-BE49-F238E27FC236}">
                <a16:creationId xmlns:a16="http://schemas.microsoft.com/office/drawing/2014/main" id="{AE11D716-53B1-4B5B-A1DB-80F06CE41891}"/>
              </a:ext>
            </a:extLst>
          </p:cNvPr>
          <p:cNvSpPr/>
          <p:nvPr/>
        </p:nvSpPr>
        <p:spPr>
          <a:xfrm>
            <a:off x="7296751" y="4865354"/>
            <a:ext cx="4381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42732">
              <a:buClr>
                <a:srgbClr val="000000"/>
              </a:buClr>
            </a:pPr>
            <a:r>
              <a:rPr lang="nb-NO" sz="1200" kern="0">
                <a:cs typeface="Arial"/>
                <a:sym typeface="Arial"/>
              </a:rPr>
              <a:t>Sikre en tydelig </a:t>
            </a:r>
            <a:r>
              <a:rPr lang="nb-NO" sz="1200" b="1" kern="0">
                <a:cs typeface="Arial"/>
                <a:sym typeface="Arial"/>
              </a:rPr>
              <a:t>sammenheng</a:t>
            </a:r>
            <a:r>
              <a:rPr lang="nb-NO" sz="1200" kern="0">
                <a:cs typeface="Arial"/>
                <a:sym typeface="Arial"/>
              </a:rPr>
              <a:t> mellom </a:t>
            </a:r>
            <a:r>
              <a:rPr lang="nb-NO" sz="1200" b="1" kern="0">
                <a:cs typeface="Arial"/>
                <a:sym typeface="Arial"/>
              </a:rPr>
              <a:t>eiendomsporteføljen og utdannings- og forskningskvalitet</a:t>
            </a:r>
          </a:p>
        </p:txBody>
      </p:sp>
      <p:sp>
        <p:nvSpPr>
          <p:cNvPr id="16" name="Rektangel 20">
            <a:extLst>
              <a:ext uri="{FF2B5EF4-FFF2-40B4-BE49-F238E27FC236}">
                <a16:creationId xmlns:a16="http://schemas.microsoft.com/office/drawing/2014/main" id="{556F0EE4-3203-4FFC-8802-A7E48D063335}"/>
              </a:ext>
            </a:extLst>
          </p:cNvPr>
          <p:cNvSpPr/>
          <p:nvPr/>
        </p:nvSpPr>
        <p:spPr>
          <a:xfrm>
            <a:off x="7296750" y="5415205"/>
            <a:ext cx="4381727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642732">
              <a:buClr>
                <a:srgbClr val="000000"/>
              </a:buClr>
            </a:pPr>
            <a:r>
              <a:rPr lang="nb-NO" sz="1200" kern="0">
                <a:cs typeface="Arial"/>
                <a:sym typeface="Arial"/>
              </a:rPr>
              <a:t>Programmet er nært knyttet til OsloMet sine </a:t>
            </a:r>
            <a:r>
              <a:rPr lang="nb-NO" sz="1200" b="1" kern="0">
                <a:cs typeface="Arial"/>
                <a:sym typeface="Arial"/>
              </a:rPr>
              <a:t>langsiktige strategiske valg </a:t>
            </a:r>
            <a:r>
              <a:rPr lang="nb-NO" sz="1200" kern="0">
                <a:cs typeface="Arial"/>
                <a:sym typeface="Arial"/>
              </a:rPr>
              <a:t>som skal bidra til å </a:t>
            </a:r>
            <a:r>
              <a:rPr lang="nb-NO" sz="1200" b="1" kern="0">
                <a:cs typeface="Arial"/>
                <a:sym typeface="Arial"/>
              </a:rPr>
              <a:t>styrke universitetets økonomiske handlingsrom </a:t>
            </a:r>
          </a:p>
        </p:txBody>
      </p:sp>
      <p:sp>
        <p:nvSpPr>
          <p:cNvPr id="17" name="TekstSylinder 39">
            <a:extLst>
              <a:ext uri="{FF2B5EF4-FFF2-40B4-BE49-F238E27FC236}">
                <a16:creationId xmlns:a16="http://schemas.microsoft.com/office/drawing/2014/main" id="{4608431A-0445-4E74-81F4-64DD03A879B2}"/>
              </a:ext>
            </a:extLst>
          </p:cNvPr>
          <p:cNvSpPr txBox="1"/>
          <p:nvPr/>
        </p:nvSpPr>
        <p:spPr>
          <a:xfrm>
            <a:off x="809858" y="2503335"/>
            <a:ext cx="5312340" cy="36178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endParaRPr lang="nb-NO"/>
          </a:p>
        </p:txBody>
      </p:sp>
      <p:sp>
        <p:nvSpPr>
          <p:cNvPr id="18" name="Google Shape;130;g7347688f59_0_0">
            <a:extLst>
              <a:ext uri="{FF2B5EF4-FFF2-40B4-BE49-F238E27FC236}">
                <a16:creationId xmlns:a16="http://schemas.microsoft.com/office/drawing/2014/main" id="{B24B3CA6-7FFC-47F1-A2EE-6EFDA165F75B}"/>
              </a:ext>
            </a:extLst>
          </p:cNvPr>
          <p:cNvSpPr/>
          <p:nvPr/>
        </p:nvSpPr>
        <p:spPr>
          <a:xfrm>
            <a:off x="999177" y="4736206"/>
            <a:ext cx="4980051" cy="572221"/>
          </a:xfrm>
          <a:prstGeom prst="rect">
            <a:avLst/>
          </a:prstGeom>
          <a:solidFill>
            <a:srgbClr val="FF8100"/>
          </a:solidFill>
          <a:ln>
            <a:noFill/>
          </a:ln>
        </p:spPr>
        <p:txBody>
          <a:bodyPr spcFirstLastPara="1" wrap="square" lIns="64264" tIns="64264" rIns="64264" bIns="64264" anchor="ctr" anchorCtr="0">
            <a:noAutofit/>
          </a:bodyPr>
          <a:lstStyle/>
          <a:p>
            <a:pPr algn="ctr" defTabSz="642732">
              <a:buClr>
                <a:srgbClr val="000000"/>
              </a:buClr>
            </a:pPr>
            <a:r>
              <a:rPr lang="nb-NO" sz="1100" b="1" kern="0">
                <a:solidFill>
                  <a:schemeClr val="bg1"/>
                </a:solidFill>
                <a:cs typeface="Arial"/>
                <a:sym typeface="Arial"/>
              </a:rPr>
              <a:t>Programorganisering og involvering</a:t>
            </a:r>
            <a:endParaRPr sz="1100" b="1" kern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19" name="Google Shape;130;g7347688f59_0_0">
            <a:extLst>
              <a:ext uri="{FF2B5EF4-FFF2-40B4-BE49-F238E27FC236}">
                <a16:creationId xmlns:a16="http://schemas.microsoft.com/office/drawing/2014/main" id="{32174531-0879-425A-942B-8A767006918B}"/>
              </a:ext>
            </a:extLst>
          </p:cNvPr>
          <p:cNvSpPr/>
          <p:nvPr/>
        </p:nvSpPr>
        <p:spPr>
          <a:xfrm>
            <a:off x="999177" y="3292776"/>
            <a:ext cx="1566823" cy="1371110"/>
          </a:xfrm>
          <a:prstGeom prst="rect">
            <a:avLst/>
          </a:prstGeom>
          <a:solidFill>
            <a:srgbClr val="07A38B"/>
          </a:solidFill>
          <a:ln>
            <a:solidFill>
              <a:srgbClr val="07A38B"/>
            </a:solidFill>
          </a:ln>
        </p:spPr>
        <p:txBody>
          <a:bodyPr spcFirstLastPara="1" wrap="square" lIns="64264" tIns="64264" rIns="64264" bIns="64264" anchor="ctr" anchorCtr="0">
            <a:noAutofit/>
          </a:bodyPr>
          <a:lstStyle/>
          <a:p>
            <a:pPr algn="ctr" defTabSz="642732">
              <a:buClr>
                <a:srgbClr val="000000"/>
              </a:buClr>
            </a:pPr>
            <a:r>
              <a:rPr lang="nb-NO" sz="1200" b="1" kern="0">
                <a:solidFill>
                  <a:schemeClr val="bg1"/>
                </a:solidFill>
                <a:cs typeface="Arial"/>
                <a:sym typeface="Arial"/>
              </a:rPr>
              <a:t>1. Avvikling av og utflytting fra lokalene på Kjeller</a:t>
            </a:r>
            <a:endParaRPr sz="1200" b="1" kern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20" name="Google Shape;130;g7347688f59_0_0">
            <a:extLst>
              <a:ext uri="{FF2B5EF4-FFF2-40B4-BE49-F238E27FC236}">
                <a16:creationId xmlns:a16="http://schemas.microsoft.com/office/drawing/2014/main" id="{21DD32F3-E8FF-419C-881B-5D628BD25F1C}"/>
              </a:ext>
            </a:extLst>
          </p:cNvPr>
          <p:cNvSpPr/>
          <p:nvPr/>
        </p:nvSpPr>
        <p:spPr>
          <a:xfrm>
            <a:off x="2671439" y="3292775"/>
            <a:ext cx="1627150" cy="1371110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txBody>
          <a:bodyPr spcFirstLastPara="1" wrap="square" lIns="64264" tIns="64264" rIns="64264" bIns="64264" anchor="ctr" anchorCtr="0">
            <a:noAutofit/>
          </a:bodyPr>
          <a:lstStyle/>
          <a:p>
            <a:pPr algn="ctr" defTabSz="642732">
              <a:buClr>
                <a:srgbClr val="000000"/>
              </a:buClr>
            </a:pPr>
            <a:r>
              <a:rPr lang="nb-NO" sz="1200" b="1" kern="0">
                <a:solidFill>
                  <a:schemeClr val="bg1"/>
                </a:solidFill>
                <a:cs typeface="Arial"/>
                <a:sym typeface="Arial"/>
              </a:rPr>
              <a:t>2. Vurdere, anbefale og etablere ny campus på Romerike</a:t>
            </a:r>
            <a:endParaRPr sz="1200" b="1" kern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21" name="Google Shape;130;g7347688f59_0_0">
            <a:extLst>
              <a:ext uri="{FF2B5EF4-FFF2-40B4-BE49-F238E27FC236}">
                <a16:creationId xmlns:a16="http://schemas.microsoft.com/office/drawing/2014/main" id="{F1E4DCAB-5772-438E-9F21-BA70E3072CFC}"/>
              </a:ext>
            </a:extLst>
          </p:cNvPr>
          <p:cNvSpPr/>
          <p:nvPr/>
        </p:nvSpPr>
        <p:spPr>
          <a:xfrm>
            <a:off x="4404028" y="3292775"/>
            <a:ext cx="1575200" cy="1371109"/>
          </a:xfrm>
          <a:prstGeom prst="rect">
            <a:avLst/>
          </a:prstGeom>
          <a:solidFill>
            <a:srgbClr val="000064"/>
          </a:solidFill>
          <a:ln>
            <a:noFill/>
          </a:ln>
        </p:spPr>
        <p:txBody>
          <a:bodyPr spcFirstLastPara="1" wrap="square" lIns="64264" tIns="64264" rIns="64264" bIns="64264" anchor="ctr" anchorCtr="0">
            <a:noAutofit/>
          </a:bodyPr>
          <a:lstStyle/>
          <a:p>
            <a:pPr algn="ctr" defTabSz="642732">
              <a:buClr>
                <a:srgbClr val="000000"/>
              </a:buClr>
            </a:pPr>
            <a:br>
              <a:rPr lang="nb-NO" sz="1200" b="1" kern="0">
                <a:solidFill>
                  <a:schemeClr val="bg1"/>
                </a:solidFill>
                <a:cs typeface="Arial"/>
                <a:sym typeface="Arial"/>
              </a:rPr>
            </a:br>
            <a:r>
              <a:rPr lang="nb-NO" sz="1200" b="1" kern="0">
                <a:solidFill>
                  <a:schemeClr val="bg1"/>
                </a:solidFill>
                <a:cs typeface="Arial"/>
                <a:sym typeface="Arial"/>
              </a:rPr>
              <a:t>3. Fastsette premisser for strategisk utvikling av OsloMets totale eiendomsportefølje</a:t>
            </a:r>
            <a:endParaRPr sz="1200" b="1" kern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22" name="TekstSylinder 10">
            <a:extLst>
              <a:ext uri="{FF2B5EF4-FFF2-40B4-BE49-F238E27FC236}">
                <a16:creationId xmlns:a16="http://schemas.microsoft.com/office/drawing/2014/main" id="{E198EF60-8189-4945-AA12-1437195925F7}"/>
              </a:ext>
            </a:extLst>
          </p:cNvPr>
          <p:cNvSpPr txBox="1"/>
          <p:nvPr/>
        </p:nvSpPr>
        <p:spPr>
          <a:xfrm>
            <a:off x="2912745" y="2516912"/>
            <a:ext cx="182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/>
              <a:t>Leveransemål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5EDA0E-8A95-4273-A9F6-D8024BDD337F}"/>
              </a:ext>
            </a:extLst>
          </p:cNvPr>
          <p:cNvGrpSpPr/>
          <p:nvPr/>
        </p:nvGrpSpPr>
        <p:grpSpPr>
          <a:xfrm>
            <a:off x="6683804" y="3688909"/>
            <a:ext cx="400341" cy="382020"/>
            <a:chOff x="6540929" y="1602934"/>
            <a:chExt cx="400341" cy="382020"/>
          </a:xfrm>
        </p:grpSpPr>
        <p:sp>
          <p:nvSpPr>
            <p:cNvPr id="31" name="Freeform 1045">
              <a:extLst>
                <a:ext uri="{FF2B5EF4-FFF2-40B4-BE49-F238E27FC236}">
                  <a16:creationId xmlns:a16="http://schemas.microsoft.com/office/drawing/2014/main" id="{FA68DE84-D062-405C-9ACE-C2BD59B47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8964" y="1619424"/>
              <a:ext cx="101689" cy="49470"/>
            </a:xfrm>
            <a:custGeom>
              <a:avLst/>
              <a:gdLst>
                <a:gd name="T0" fmla="*/ 413 w 443"/>
                <a:gd name="T1" fmla="*/ 216 h 216"/>
                <a:gd name="T2" fmla="*/ 396 w 443"/>
                <a:gd name="T3" fmla="*/ 210 h 216"/>
                <a:gd name="T4" fmla="*/ 26 w 443"/>
                <a:gd name="T5" fmla="*/ 56 h 216"/>
                <a:gd name="T6" fmla="*/ 2 w 443"/>
                <a:gd name="T7" fmla="*/ 26 h 216"/>
                <a:gd name="T8" fmla="*/ 32 w 443"/>
                <a:gd name="T9" fmla="*/ 2 h 216"/>
                <a:gd name="T10" fmla="*/ 430 w 443"/>
                <a:gd name="T11" fmla="*/ 167 h 216"/>
                <a:gd name="T12" fmla="*/ 434 w 443"/>
                <a:gd name="T13" fmla="*/ 206 h 216"/>
                <a:gd name="T14" fmla="*/ 413 w 443"/>
                <a:gd name="T1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3" h="216">
                  <a:moveTo>
                    <a:pt x="413" y="216"/>
                  </a:moveTo>
                  <a:cubicBezTo>
                    <a:pt x="407" y="216"/>
                    <a:pt x="401" y="214"/>
                    <a:pt x="396" y="210"/>
                  </a:cubicBezTo>
                  <a:cubicBezTo>
                    <a:pt x="290" y="125"/>
                    <a:pt x="162" y="72"/>
                    <a:pt x="26" y="56"/>
                  </a:cubicBezTo>
                  <a:cubicBezTo>
                    <a:pt x="11" y="54"/>
                    <a:pt x="0" y="41"/>
                    <a:pt x="2" y="26"/>
                  </a:cubicBezTo>
                  <a:cubicBezTo>
                    <a:pt x="4" y="11"/>
                    <a:pt x="17" y="0"/>
                    <a:pt x="32" y="2"/>
                  </a:cubicBezTo>
                  <a:cubicBezTo>
                    <a:pt x="178" y="19"/>
                    <a:pt x="316" y="76"/>
                    <a:pt x="430" y="167"/>
                  </a:cubicBezTo>
                  <a:cubicBezTo>
                    <a:pt x="441" y="177"/>
                    <a:pt x="443" y="194"/>
                    <a:pt x="434" y="206"/>
                  </a:cubicBezTo>
                  <a:cubicBezTo>
                    <a:pt x="429" y="213"/>
                    <a:pt x="421" y="216"/>
                    <a:pt x="413" y="21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41790" tIns="20895" rIns="41790" bIns="20895" numCol="1" anchor="t" anchorCtr="0" compatLnSpc="1">
              <a:prstTxWarp prst="textNoShape">
                <a:avLst/>
              </a:prstTxWarp>
            </a:bodyPr>
            <a:lstStyle/>
            <a:p>
              <a:endParaRPr lang="nb-NO" sz="962"/>
            </a:p>
          </p:txBody>
        </p:sp>
        <p:sp>
          <p:nvSpPr>
            <p:cNvPr id="32" name="Freeform 1046">
              <a:extLst>
                <a:ext uri="{FF2B5EF4-FFF2-40B4-BE49-F238E27FC236}">
                  <a16:creationId xmlns:a16="http://schemas.microsoft.com/office/drawing/2014/main" id="{EBED847C-DAB8-414A-B603-07071C829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7065" y="1675307"/>
              <a:ext cx="54051" cy="100773"/>
            </a:xfrm>
            <a:custGeom>
              <a:avLst/>
              <a:gdLst>
                <a:gd name="T0" fmla="*/ 207 w 236"/>
                <a:gd name="T1" fmla="*/ 441 h 441"/>
                <a:gd name="T2" fmla="*/ 180 w 236"/>
                <a:gd name="T3" fmla="*/ 417 h 441"/>
                <a:gd name="T4" fmla="*/ 10 w 236"/>
                <a:gd name="T5" fmla="*/ 49 h 441"/>
                <a:gd name="T6" fmla="*/ 12 w 236"/>
                <a:gd name="T7" fmla="*/ 10 h 441"/>
                <a:gd name="T8" fmla="*/ 50 w 236"/>
                <a:gd name="T9" fmla="*/ 12 h 441"/>
                <a:gd name="T10" fmla="*/ 234 w 236"/>
                <a:gd name="T11" fmla="*/ 410 h 441"/>
                <a:gd name="T12" fmla="*/ 211 w 236"/>
                <a:gd name="T13" fmla="*/ 440 h 441"/>
                <a:gd name="T14" fmla="*/ 207 w 236"/>
                <a:gd name="T15" fmla="*/ 441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6" h="441">
                  <a:moveTo>
                    <a:pt x="207" y="441"/>
                  </a:moveTo>
                  <a:cubicBezTo>
                    <a:pt x="194" y="441"/>
                    <a:pt x="182" y="431"/>
                    <a:pt x="180" y="417"/>
                  </a:cubicBezTo>
                  <a:cubicBezTo>
                    <a:pt x="162" y="280"/>
                    <a:pt x="103" y="153"/>
                    <a:pt x="10" y="49"/>
                  </a:cubicBezTo>
                  <a:cubicBezTo>
                    <a:pt x="0" y="37"/>
                    <a:pt x="1" y="20"/>
                    <a:pt x="12" y="10"/>
                  </a:cubicBezTo>
                  <a:cubicBezTo>
                    <a:pt x="23" y="0"/>
                    <a:pt x="40" y="1"/>
                    <a:pt x="50" y="12"/>
                  </a:cubicBezTo>
                  <a:cubicBezTo>
                    <a:pt x="151" y="125"/>
                    <a:pt x="215" y="262"/>
                    <a:pt x="234" y="410"/>
                  </a:cubicBezTo>
                  <a:cubicBezTo>
                    <a:pt x="236" y="425"/>
                    <a:pt x="226" y="438"/>
                    <a:pt x="211" y="440"/>
                  </a:cubicBezTo>
                  <a:cubicBezTo>
                    <a:pt x="210" y="440"/>
                    <a:pt x="208" y="441"/>
                    <a:pt x="207" y="44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41790" tIns="20895" rIns="41790" bIns="20895" numCol="1" anchor="t" anchorCtr="0" compatLnSpc="1">
              <a:prstTxWarp prst="textNoShape">
                <a:avLst/>
              </a:prstTxWarp>
            </a:bodyPr>
            <a:lstStyle/>
            <a:p>
              <a:endParaRPr lang="nb-NO" sz="962"/>
            </a:p>
          </p:txBody>
        </p:sp>
        <p:sp>
          <p:nvSpPr>
            <p:cNvPr id="33" name="Freeform 1047">
              <a:extLst>
                <a:ext uri="{FF2B5EF4-FFF2-40B4-BE49-F238E27FC236}">
                  <a16:creationId xmlns:a16="http://schemas.microsoft.com/office/drawing/2014/main" id="{7DD810C9-7382-4BBA-AC11-DD8D11C35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880" y="1805396"/>
              <a:ext cx="161236" cy="156656"/>
            </a:xfrm>
            <a:custGeom>
              <a:avLst/>
              <a:gdLst>
                <a:gd name="T0" fmla="*/ 29 w 706"/>
                <a:gd name="T1" fmla="*/ 683 h 683"/>
                <a:gd name="T2" fmla="*/ 2 w 706"/>
                <a:gd name="T3" fmla="*/ 659 h 683"/>
                <a:gd name="T4" fmla="*/ 25 w 706"/>
                <a:gd name="T5" fmla="*/ 629 h 683"/>
                <a:gd name="T6" fmla="*/ 650 w 706"/>
                <a:gd name="T7" fmla="*/ 25 h 683"/>
                <a:gd name="T8" fmla="*/ 681 w 706"/>
                <a:gd name="T9" fmla="*/ 2 h 683"/>
                <a:gd name="T10" fmla="*/ 704 w 706"/>
                <a:gd name="T11" fmla="*/ 32 h 683"/>
                <a:gd name="T12" fmla="*/ 32 w 706"/>
                <a:gd name="T13" fmla="*/ 683 h 683"/>
                <a:gd name="T14" fmla="*/ 29 w 706"/>
                <a:gd name="T15" fmla="*/ 683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6" h="683">
                  <a:moveTo>
                    <a:pt x="29" y="683"/>
                  </a:moveTo>
                  <a:cubicBezTo>
                    <a:pt x="15" y="683"/>
                    <a:pt x="3" y="673"/>
                    <a:pt x="2" y="659"/>
                  </a:cubicBezTo>
                  <a:cubicBezTo>
                    <a:pt x="0" y="644"/>
                    <a:pt x="10" y="631"/>
                    <a:pt x="25" y="629"/>
                  </a:cubicBezTo>
                  <a:cubicBezTo>
                    <a:pt x="352" y="590"/>
                    <a:pt x="609" y="342"/>
                    <a:pt x="650" y="25"/>
                  </a:cubicBezTo>
                  <a:cubicBezTo>
                    <a:pt x="652" y="10"/>
                    <a:pt x="666" y="0"/>
                    <a:pt x="681" y="2"/>
                  </a:cubicBezTo>
                  <a:cubicBezTo>
                    <a:pt x="696" y="4"/>
                    <a:pt x="706" y="17"/>
                    <a:pt x="704" y="32"/>
                  </a:cubicBezTo>
                  <a:cubicBezTo>
                    <a:pt x="659" y="373"/>
                    <a:pt x="383" y="641"/>
                    <a:pt x="32" y="683"/>
                  </a:cubicBezTo>
                  <a:cubicBezTo>
                    <a:pt x="31" y="683"/>
                    <a:pt x="30" y="683"/>
                    <a:pt x="29" y="68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41790" tIns="20895" rIns="41790" bIns="20895" numCol="1" anchor="t" anchorCtr="0" compatLnSpc="1">
              <a:prstTxWarp prst="textNoShape">
                <a:avLst/>
              </a:prstTxWarp>
            </a:bodyPr>
            <a:lstStyle/>
            <a:p>
              <a:endParaRPr lang="nb-NO" sz="962"/>
            </a:p>
          </p:txBody>
        </p:sp>
        <p:sp>
          <p:nvSpPr>
            <p:cNvPr id="34" name="Freeform 1048">
              <a:extLst>
                <a:ext uri="{FF2B5EF4-FFF2-40B4-BE49-F238E27FC236}">
                  <a16:creationId xmlns:a16="http://schemas.microsoft.com/office/drawing/2014/main" id="{3EDFA6A9-BB30-4C60-9E3F-2BA8B2B09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8412" y="1801731"/>
              <a:ext cx="162152" cy="160320"/>
            </a:xfrm>
            <a:custGeom>
              <a:avLst/>
              <a:gdLst>
                <a:gd name="T0" fmla="*/ 680 w 708"/>
                <a:gd name="T1" fmla="*/ 701 h 701"/>
                <a:gd name="T2" fmla="*/ 676 w 708"/>
                <a:gd name="T3" fmla="*/ 701 h 701"/>
                <a:gd name="T4" fmla="*/ 2 w 708"/>
                <a:gd name="T5" fmla="*/ 31 h 701"/>
                <a:gd name="T6" fmla="*/ 26 w 708"/>
                <a:gd name="T7" fmla="*/ 1 h 701"/>
                <a:gd name="T8" fmla="*/ 56 w 708"/>
                <a:gd name="T9" fmla="*/ 26 h 701"/>
                <a:gd name="T10" fmla="*/ 683 w 708"/>
                <a:gd name="T11" fmla="*/ 647 h 701"/>
                <a:gd name="T12" fmla="*/ 707 w 708"/>
                <a:gd name="T13" fmla="*/ 677 h 701"/>
                <a:gd name="T14" fmla="*/ 680 w 708"/>
                <a:gd name="T15" fmla="*/ 701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8" h="701">
                  <a:moveTo>
                    <a:pt x="680" y="701"/>
                  </a:moveTo>
                  <a:cubicBezTo>
                    <a:pt x="679" y="701"/>
                    <a:pt x="677" y="701"/>
                    <a:pt x="676" y="701"/>
                  </a:cubicBezTo>
                  <a:cubicBezTo>
                    <a:pt x="322" y="658"/>
                    <a:pt x="38" y="377"/>
                    <a:pt x="2" y="31"/>
                  </a:cubicBezTo>
                  <a:cubicBezTo>
                    <a:pt x="0" y="16"/>
                    <a:pt x="11" y="3"/>
                    <a:pt x="26" y="1"/>
                  </a:cubicBezTo>
                  <a:cubicBezTo>
                    <a:pt x="41" y="0"/>
                    <a:pt x="55" y="11"/>
                    <a:pt x="56" y="26"/>
                  </a:cubicBezTo>
                  <a:cubicBezTo>
                    <a:pt x="90" y="346"/>
                    <a:pt x="353" y="607"/>
                    <a:pt x="683" y="647"/>
                  </a:cubicBezTo>
                  <a:cubicBezTo>
                    <a:pt x="698" y="649"/>
                    <a:pt x="708" y="662"/>
                    <a:pt x="707" y="677"/>
                  </a:cubicBezTo>
                  <a:cubicBezTo>
                    <a:pt x="705" y="691"/>
                    <a:pt x="693" y="701"/>
                    <a:pt x="680" y="70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41790" tIns="20895" rIns="41790" bIns="20895" numCol="1" anchor="t" anchorCtr="0" compatLnSpc="1">
              <a:prstTxWarp prst="textNoShape">
                <a:avLst/>
              </a:prstTxWarp>
            </a:bodyPr>
            <a:lstStyle/>
            <a:p>
              <a:endParaRPr lang="nb-NO" sz="962"/>
            </a:p>
          </p:txBody>
        </p:sp>
        <p:sp>
          <p:nvSpPr>
            <p:cNvPr id="35" name="Freeform 1049">
              <a:extLst>
                <a:ext uri="{FF2B5EF4-FFF2-40B4-BE49-F238E27FC236}">
                  <a16:creationId xmlns:a16="http://schemas.microsoft.com/office/drawing/2014/main" id="{E231773C-0388-4FD7-9333-90C2CD65F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8412" y="1619424"/>
              <a:ext cx="162152" cy="154824"/>
            </a:xfrm>
            <a:custGeom>
              <a:avLst/>
              <a:gdLst>
                <a:gd name="T0" fmla="*/ 29 w 707"/>
                <a:gd name="T1" fmla="*/ 675 h 675"/>
                <a:gd name="T2" fmla="*/ 25 w 707"/>
                <a:gd name="T3" fmla="*/ 674 h 675"/>
                <a:gd name="T4" fmla="*/ 2 w 707"/>
                <a:gd name="T5" fmla="*/ 643 h 675"/>
                <a:gd name="T6" fmla="*/ 675 w 707"/>
                <a:gd name="T7" fmla="*/ 2 h 675"/>
                <a:gd name="T8" fmla="*/ 705 w 707"/>
                <a:gd name="T9" fmla="*/ 26 h 675"/>
                <a:gd name="T10" fmla="*/ 681 w 707"/>
                <a:gd name="T11" fmla="*/ 56 h 675"/>
                <a:gd name="T12" fmla="*/ 56 w 707"/>
                <a:gd name="T13" fmla="*/ 651 h 675"/>
                <a:gd name="T14" fmla="*/ 29 w 707"/>
                <a:gd name="T15" fmla="*/ 675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7" h="675">
                  <a:moveTo>
                    <a:pt x="29" y="675"/>
                  </a:moveTo>
                  <a:cubicBezTo>
                    <a:pt x="28" y="675"/>
                    <a:pt x="27" y="674"/>
                    <a:pt x="25" y="674"/>
                  </a:cubicBezTo>
                  <a:cubicBezTo>
                    <a:pt x="11" y="672"/>
                    <a:pt x="0" y="658"/>
                    <a:pt x="2" y="643"/>
                  </a:cubicBezTo>
                  <a:cubicBezTo>
                    <a:pt x="51" y="307"/>
                    <a:pt x="328" y="43"/>
                    <a:pt x="675" y="2"/>
                  </a:cubicBezTo>
                  <a:cubicBezTo>
                    <a:pt x="690" y="0"/>
                    <a:pt x="703" y="11"/>
                    <a:pt x="705" y="26"/>
                  </a:cubicBezTo>
                  <a:cubicBezTo>
                    <a:pt x="707" y="41"/>
                    <a:pt x="696" y="54"/>
                    <a:pt x="681" y="56"/>
                  </a:cubicBezTo>
                  <a:cubicBezTo>
                    <a:pt x="359" y="94"/>
                    <a:pt x="102" y="339"/>
                    <a:pt x="56" y="651"/>
                  </a:cubicBezTo>
                  <a:cubicBezTo>
                    <a:pt x="54" y="665"/>
                    <a:pt x="43" y="675"/>
                    <a:pt x="29" y="67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41790" tIns="20895" rIns="41790" bIns="20895" numCol="1" anchor="t" anchorCtr="0" compatLnSpc="1">
              <a:prstTxWarp prst="textNoShape">
                <a:avLst/>
              </a:prstTxWarp>
            </a:bodyPr>
            <a:lstStyle/>
            <a:p>
              <a:endParaRPr lang="nb-NO" sz="962"/>
            </a:p>
          </p:txBody>
        </p:sp>
        <p:sp>
          <p:nvSpPr>
            <p:cNvPr id="36" name="Freeform 1050">
              <a:extLst>
                <a:ext uri="{FF2B5EF4-FFF2-40B4-BE49-F238E27FC236}">
                  <a16:creationId xmlns:a16="http://schemas.microsoft.com/office/drawing/2014/main" id="{3555AA92-18CD-4EDB-A50B-C3CC617B2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8964" y="1624005"/>
              <a:ext cx="71457" cy="226281"/>
            </a:xfrm>
            <a:custGeom>
              <a:avLst/>
              <a:gdLst>
                <a:gd name="T0" fmla="*/ 268 w 313"/>
                <a:gd name="T1" fmla="*/ 991 h 991"/>
                <a:gd name="T2" fmla="*/ 263 w 313"/>
                <a:gd name="T3" fmla="*/ 991 h 991"/>
                <a:gd name="T4" fmla="*/ 241 w 313"/>
                <a:gd name="T5" fmla="*/ 960 h 991"/>
                <a:gd name="T6" fmla="*/ 259 w 313"/>
                <a:gd name="T7" fmla="*/ 730 h 991"/>
                <a:gd name="T8" fmla="*/ 17 w 313"/>
                <a:gd name="T9" fmla="*/ 55 h 991"/>
                <a:gd name="T10" fmla="*/ 7 w 313"/>
                <a:gd name="T11" fmla="*/ 17 h 991"/>
                <a:gd name="T12" fmla="*/ 45 w 313"/>
                <a:gd name="T13" fmla="*/ 7 h 991"/>
                <a:gd name="T14" fmla="*/ 313 w 313"/>
                <a:gd name="T15" fmla="*/ 730 h 991"/>
                <a:gd name="T16" fmla="*/ 295 w 313"/>
                <a:gd name="T17" fmla="*/ 968 h 991"/>
                <a:gd name="T18" fmla="*/ 268 w 313"/>
                <a:gd name="T19" fmla="*/ 991 h 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3" h="991">
                  <a:moveTo>
                    <a:pt x="268" y="991"/>
                  </a:moveTo>
                  <a:cubicBezTo>
                    <a:pt x="266" y="991"/>
                    <a:pt x="265" y="991"/>
                    <a:pt x="263" y="991"/>
                  </a:cubicBezTo>
                  <a:cubicBezTo>
                    <a:pt x="248" y="988"/>
                    <a:pt x="238" y="974"/>
                    <a:pt x="241" y="960"/>
                  </a:cubicBezTo>
                  <a:cubicBezTo>
                    <a:pt x="253" y="886"/>
                    <a:pt x="259" y="809"/>
                    <a:pt x="259" y="730"/>
                  </a:cubicBezTo>
                  <a:cubicBezTo>
                    <a:pt x="259" y="414"/>
                    <a:pt x="160" y="136"/>
                    <a:pt x="17" y="55"/>
                  </a:cubicBezTo>
                  <a:cubicBezTo>
                    <a:pt x="4" y="47"/>
                    <a:pt x="0" y="30"/>
                    <a:pt x="7" y="17"/>
                  </a:cubicBezTo>
                  <a:cubicBezTo>
                    <a:pt x="15" y="4"/>
                    <a:pt x="32" y="0"/>
                    <a:pt x="45" y="7"/>
                  </a:cubicBezTo>
                  <a:cubicBezTo>
                    <a:pt x="205" y="100"/>
                    <a:pt x="313" y="390"/>
                    <a:pt x="313" y="730"/>
                  </a:cubicBezTo>
                  <a:cubicBezTo>
                    <a:pt x="313" y="812"/>
                    <a:pt x="307" y="892"/>
                    <a:pt x="295" y="968"/>
                  </a:cubicBezTo>
                  <a:cubicBezTo>
                    <a:pt x="292" y="982"/>
                    <a:pt x="281" y="991"/>
                    <a:pt x="268" y="99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41790" tIns="20895" rIns="41790" bIns="20895" numCol="1" anchor="t" anchorCtr="0" compatLnSpc="1">
              <a:prstTxWarp prst="textNoShape">
                <a:avLst/>
              </a:prstTxWarp>
            </a:bodyPr>
            <a:lstStyle/>
            <a:p>
              <a:endParaRPr lang="nb-NO" sz="962"/>
            </a:p>
          </p:txBody>
        </p:sp>
        <p:sp>
          <p:nvSpPr>
            <p:cNvPr id="37" name="Freeform 1051">
              <a:extLst>
                <a:ext uri="{FF2B5EF4-FFF2-40B4-BE49-F238E27FC236}">
                  <a16:creationId xmlns:a16="http://schemas.microsoft.com/office/drawing/2014/main" id="{A8F718DC-4E0E-418A-8448-63C2A8355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8047" y="1878685"/>
              <a:ext cx="59548" cy="78786"/>
            </a:xfrm>
            <a:custGeom>
              <a:avLst/>
              <a:gdLst>
                <a:gd name="T0" fmla="*/ 31 w 259"/>
                <a:gd name="T1" fmla="*/ 347 h 347"/>
                <a:gd name="T2" fmla="*/ 7 w 259"/>
                <a:gd name="T3" fmla="*/ 333 h 347"/>
                <a:gd name="T4" fmla="*/ 18 w 259"/>
                <a:gd name="T5" fmla="*/ 296 h 347"/>
                <a:gd name="T6" fmla="*/ 203 w 259"/>
                <a:gd name="T7" fmla="*/ 22 h 347"/>
                <a:gd name="T8" fmla="*/ 237 w 259"/>
                <a:gd name="T9" fmla="*/ 4 h 347"/>
                <a:gd name="T10" fmla="*/ 254 w 259"/>
                <a:gd name="T11" fmla="*/ 39 h 347"/>
                <a:gd name="T12" fmla="*/ 44 w 259"/>
                <a:gd name="T13" fmla="*/ 343 h 347"/>
                <a:gd name="T14" fmla="*/ 31 w 259"/>
                <a:gd name="T15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" h="347">
                  <a:moveTo>
                    <a:pt x="31" y="347"/>
                  </a:moveTo>
                  <a:cubicBezTo>
                    <a:pt x="21" y="347"/>
                    <a:pt x="12" y="342"/>
                    <a:pt x="7" y="333"/>
                  </a:cubicBezTo>
                  <a:cubicBezTo>
                    <a:pt x="0" y="319"/>
                    <a:pt x="5" y="303"/>
                    <a:pt x="18" y="296"/>
                  </a:cubicBezTo>
                  <a:cubicBezTo>
                    <a:pt x="92" y="255"/>
                    <a:pt x="157" y="158"/>
                    <a:pt x="203" y="22"/>
                  </a:cubicBezTo>
                  <a:cubicBezTo>
                    <a:pt x="207" y="7"/>
                    <a:pt x="223" y="0"/>
                    <a:pt x="237" y="4"/>
                  </a:cubicBezTo>
                  <a:cubicBezTo>
                    <a:pt x="251" y="9"/>
                    <a:pt x="259" y="25"/>
                    <a:pt x="254" y="39"/>
                  </a:cubicBezTo>
                  <a:cubicBezTo>
                    <a:pt x="205" y="188"/>
                    <a:pt x="130" y="296"/>
                    <a:pt x="44" y="343"/>
                  </a:cubicBezTo>
                  <a:cubicBezTo>
                    <a:pt x="40" y="346"/>
                    <a:pt x="36" y="347"/>
                    <a:pt x="31" y="34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41790" tIns="20895" rIns="41790" bIns="20895" numCol="1" anchor="t" anchorCtr="0" compatLnSpc="1">
              <a:prstTxWarp prst="textNoShape">
                <a:avLst/>
              </a:prstTxWarp>
            </a:bodyPr>
            <a:lstStyle/>
            <a:p>
              <a:endParaRPr lang="nb-NO" sz="962"/>
            </a:p>
          </p:txBody>
        </p:sp>
        <p:sp>
          <p:nvSpPr>
            <p:cNvPr id="38" name="Freeform 1052">
              <a:extLst>
                <a:ext uri="{FF2B5EF4-FFF2-40B4-BE49-F238E27FC236}">
                  <a16:creationId xmlns:a16="http://schemas.microsoft.com/office/drawing/2014/main" id="{F2739790-F1AE-4F74-A503-C91EED561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1933" y="1877768"/>
              <a:ext cx="59548" cy="79702"/>
            </a:xfrm>
            <a:custGeom>
              <a:avLst/>
              <a:gdLst>
                <a:gd name="T0" fmla="*/ 229 w 260"/>
                <a:gd name="T1" fmla="*/ 349 h 349"/>
                <a:gd name="T2" fmla="*/ 216 w 260"/>
                <a:gd name="T3" fmla="*/ 345 h 349"/>
                <a:gd name="T4" fmla="*/ 5 w 260"/>
                <a:gd name="T5" fmla="*/ 39 h 349"/>
                <a:gd name="T6" fmla="*/ 23 w 260"/>
                <a:gd name="T7" fmla="*/ 4 h 349"/>
                <a:gd name="T8" fmla="*/ 57 w 260"/>
                <a:gd name="T9" fmla="*/ 22 h 349"/>
                <a:gd name="T10" fmla="*/ 242 w 260"/>
                <a:gd name="T11" fmla="*/ 298 h 349"/>
                <a:gd name="T12" fmla="*/ 253 w 260"/>
                <a:gd name="T13" fmla="*/ 335 h 349"/>
                <a:gd name="T14" fmla="*/ 229 w 260"/>
                <a:gd name="T15" fmla="*/ 34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0" h="349">
                  <a:moveTo>
                    <a:pt x="229" y="349"/>
                  </a:moveTo>
                  <a:cubicBezTo>
                    <a:pt x="225" y="349"/>
                    <a:pt x="220" y="348"/>
                    <a:pt x="216" y="345"/>
                  </a:cubicBezTo>
                  <a:cubicBezTo>
                    <a:pt x="130" y="298"/>
                    <a:pt x="55" y="189"/>
                    <a:pt x="5" y="39"/>
                  </a:cubicBezTo>
                  <a:cubicBezTo>
                    <a:pt x="0" y="24"/>
                    <a:pt x="8" y="9"/>
                    <a:pt x="23" y="4"/>
                  </a:cubicBezTo>
                  <a:cubicBezTo>
                    <a:pt x="37" y="0"/>
                    <a:pt x="52" y="7"/>
                    <a:pt x="57" y="22"/>
                  </a:cubicBezTo>
                  <a:cubicBezTo>
                    <a:pt x="102" y="159"/>
                    <a:pt x="168" y="257"/>
                    <a:pt x="242" y="298"/>
                  </a:cubicBezTo>
                  <a:cubicBezTo>
                    <a:pt x="256" y="305"/>
                    <a:pt x="260" y="321"/>
                    <a:pt x="253" y="335"/>
                  </a:cubicBezTo>
                  <a:cubicBezTo>
                    <a:pt x="248" y="344"/>
                    <a:pt x="239" y="349"/>
                    <a:pt x="229" y="34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41790" tIns="20895" rIns="41790" bIns="20895" numCol="1" anchor="t" anchorCtr="0" compatLnSpc="1">
              <a:prstTxWarp prst="textNoShape">
                <a:avLst/>
              </a:prstTxWarp>
            </a:bodyPr>
            <a:lstStyle/>
            <a:p>
              <a:endParaRPr lang="nb-NO" sz="962"/>
            </a:p>
          </p:txBody>
        </p:sp>
        <p:sp>
          <p:nvSpPr>
            <p:cNvPr id="39" name="Freeform 1053">
              <a:extLst>
                <a:ext uri="{FF2B5EF4-FFF2-40B4-BE49-F238E27FC236}">
                  <a16:creationId xmlns:a16="http://schemas.microsoft.com/office/drawing/2014/main" id="{7712A948-D028-4784-AD12-4B433F996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9107" y="1736687"/>
              <a:ext cx="16490" cy="104437"/>
            </a:xfrm>
            <a:custGeom>
              <a:avLst/>
              <a:gdLst>
                <a:gd name="T0" fmla="*/ 40 w 71"/>
                <a:gd name="T1" fmla="*/ 458 h 458"/>
                <a:gd name="T2" fmla="*/ 13 w 71"/>
                <a:gd name="T3" fmla="*/ 434 h 458"/>
                <a:gd name="T4" fmla="*/ 0 w 71"/>
                <a:gd name="T5" fmla="*/ 238 h 458"/>
                <a:gd name="T6" fmla="*/ 15 w 71"/>
                <a:gd name="T7" fmla="*/ 25 h 458"/>
                <a:gd name="T8" fmla="*/ 46 w 71"/>
                <a:gd name="T9" fmla="*/ 2 h 458"/>
                <a:gd name="T10" fmla="*/ 69 w 71"/>
                <a:gd name="T11" fmla="*/ 33 h 458"/>
                <a:gd name="T12" fmla="*/ 54 w 71"/>
                <a:gd name="T13" fmla="*/ 238 h 458"/>
                <a:gd name="T14" fmla="*/ 67 w 71"/>
                <a:gd name="T15" fmla="*/ 427 h 458"/>
                <a:gd name="T16" fmla="*/ 43 w 71"/>
                <a:gd name="T17" fmla="*/ 458 h 458"/>
                <a:gd name="T18" fmla="*/ 40 w 71"/>
                <a:gd name="T19" fmla="*/ 45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458">
                  <a:moveTo>
                    <a:pt x="40" y="458"/>
                  </a:moveTo>
                  <a:cubicBezTo>
                    <a:pt x="26" y="458"/>
                    <a:pt x="14" y="448"/>
                    <a:pt x="13" y="434"/>
                  </a:cubicBezTo>
                  <a:cubicBezTo>
                    <a:pt x="4" y="371"/>
                    <a:pt x="0" y="305"/>
                    <a:pt x="0" y="238"/>
                  </a:cubicBezTo>
                  <a:cubicBezTo>
                    <a:pt x="0" y="166"/>
                    <a:pt x="5" y="94"/>
                    <a:pt x="15" y="25"/>
                  </a:cubicBezTo>
                  <a:cubicBezTo>
                    <a:pt x="17" y="10"/>
                    <a:pt x="31" y="0"/>
                    <a:pt x="46" y="2"/>
                  </a:cubicBezTo>
                  <a:cubicBezTo>
                    <a:pt x="61" y="4"/>
                    <a:pt x="71" y="18"/>
                    <a:pt x="69" y="33"/>
                  </a:cubicBezTo>
                  <a:cubicBezTo>
                    <a:pt x="59" y="99"/>
                    <a:pt x="54" y="168"/>
                    <a:pt x="54" y="238"/>
                  </a:cubicBezTo>
                  <a:cubicBezTo>
                    <a:pt x="54" y="302"/>
                    <a:pt x="59" y="366"/>
                    <a:pt x="67" y="427"/>
                  </a:cubicBezTo>
                  <a:cubicBezTo>
                    <a:pt x="69" y="442"/>
                    <a:pt x="58" y="456"/>
                    <a:pt x="43" y="458"/>
                  </a:cubicBezTo>
                  <a:cubicBezTo>
                    <a:pt x="42" y="458"/>
                    <a:pt x="41" y="458"/>
                    <a:pt x="40" y="45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41790" tIns="20895" rIns="41790" bIns="20895" numCol="1" anchor="t" anchorCtr="0" compatLnSpc="1">
              <a:prstTxWarp prst="textNoShape">
                <a:avLst/>
              </a:prstTxWarp>
            </a:bodyPr>
            <a:lstStyle/>
            <a:p>
              <a:endParaRPr lang="nb-NO" sz="962"/>
            </a:p>
          </p:txBody>
        </p:sp>
        <p:sp>
          <p:nvSpPr>
            <p:cNvPr id="40" name="Freeform 1054">
              <a:extLst>
                <a:ext uri="{FF2B5EF4-FFF2-40B4-BE49-F238E27FC236}">
                  <a16:creationId xmlns:a16="http://schemas.microsoft.com/office/drawing/2014/main" id="{0B7AB64A-DF57-4465-B7D5-2F5A707E1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507" y="1707371"/>
              <a:ext cx="229028" cy="69625"/>
            </a:xfrm>
            <a:custGeom>
              <a:avLst/>
              <a:gdLst>
                <a:gd name="T0" fmla="*/ 970 w 1001"/>
                <a:gd name="T1" fmla="*/ 302 h 302"/>
                <a:gd name="T2" fmla="*/ 947 w 1001"/>
                <a:gd name="T3" fmla="*/ 289 h 302"/>
                <a:gd name="T4" fmla="*/ 250 w 1001"/>
                <a:gd name="T5" fmla="*/ 55 h 302"/>
                <a:gd name="T6" fmla="*/ 33 w 1001"/>
                <a:gd name="T7" fmla="*/ 70 h 302"/>
                <a:gd name="T8" fmla="*/ 2 w 1001"/>
                <a:gd name="T9" fmla="*/ 46 h 302"/>
                <a:gd name="T10" fmla="*/ 25 w 1001"/>
                <a:gd name="T11" fmla="*/ 16 h 302"/>
                <a:gd name="T12" fmla="*/ 250 w 1001"/>
                <a:gd name="T13" fmla="*/ 0 h 302"/>
                <a:gd name="T14" fmla="*/ 993 w 1001"/>
                <a:gd name="T15" fmla="*/ 260 h 302"/>
                <a:gd name="T16" fmla="*/ 984 w 1001"/>
                <a:gd name="T17" fmla="*/ 297 h 302"/>
                <a:gd name="T18" fmla="*/ 970 w 1001"/>
                <a:gd name="T19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1" h="302">
                  <a:moveTo>
                    <a:pt x="970" y="302"/>
                  </a:moveTo>
                  <a:cubicBezTo>
                    <a:pt x="961" y="302"/>
                    <a:pt x="952" y="297"/>
                    <a:pt x="947" y="289"/>
                  </a:cubicBezTo>
                  <a:cubicBezTo>
                    <a:pt x="862" y="151"/>
                    <a:pt x="575" y="55"/>
                    <a:pt x="250" y="55"/>
                  </a:cubicBezTo>
                  <a:cubicBezTo>
                    <a:pt x="176" y="55"/>
                    <a:pt x="103" y="60"/>
                    <a:pt x="33" y="70"/>
                  </a:cubicBezTo>
                  <a:cubicBezTo>
                    <a:pt x="18" y="72"/>
                    <a:pt x="4" y="61"/>
                    <a:pt x="2" y="46"/>
                  </a:cubicBezTo>
                  <a:cubicBezTo>
                    <a:pt x="0" y="31"/>
                    <a:pt x="10" y="18"/>
                    <a:pt x="25" y="16"/>
                  </a:cubicBezTo>
                  <a:cubicBezTo>
                    <a:pt x="98" y="5"/>
                    <a:pt x="173" y="0"/>
                    <a:pt x="250" y="0"/>
                  </a:cubicBezTo>
                  <a:cubicBezTo>
                    <a:pt x="599" y="0"/>
                    <a:pt x="897" y="105"/>
                    <a:pt x="993" y="260"/>
                  </a:cubicBezTo>
                  <a:cubicBezTo>
                    <a:pt x="1001" y="273"/>
                    <a:pt x="997" y="290"/>
                    <a:pt x="984" y="297"/>
                  </a:cubicBezTo>
                  <a:cubicBezTo>
                    <a:pt x="980" y="300"/>
                    <a:pt x="975" y="302"/>
                    <a:pt x="970" y="30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41790" tIns="20895" rIns="41790" bIns="20895" numCol="1" anchor="t" anchorCtr="0" compatLnSpc="1">
              <a:prstTxWarp prst="textNoShape">
                <a:avLst/>
              </a:prstTxWarp>
            </a:bodyPr>
            <a:lstStyle/>
            <a:p>
              <a:endParaRPr lang="nb-NO" sz="962"/>
            </a:p>
          </p:txBody>
        </p:sp>
        <p:sp>
          <p:nvSpPr>
            <p:cNvPr id="41" name="Freeform 1055">
              <a:extLst>
                <a:ext uri="{FF2B5EF4-FFF2-40B4-BE49-F238E27FC236}">
                  <a16:creationId xmlns:a16="http://schemas.microsoft.com/office/drawing/2014/main" id="{1405FEDD-8297-4503-BD3C-A25981A04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0245" y="1799899"/>
              <a:ext cx="227196" cy="74206"/>
            </a:xfrm>
            <a:custGeom>
              <a:avLst/>
              <a:gdLst>
                <a:gd name="T0" fmla="*/ 762 w 992"/>
                <a:gd name="T1" fmla="*/ 326 h 326"/>
                <a:gd name="T2" fmla="*/ 6 w 992"/>
                <a:gd name="T3" fmla="*/ 42 h 326"/>
                <a:gd name="T4" fmla="*/ 20 w 992"/>
                <a:gd name="T5" fmla="*/ 6 h 326"/>
                <a:gd name="T6" fmla="*/ 56 w 992"/>
                <a:gd name="T7" fmla="*/ 19 h 326"/>
                <a:gd name="T8" fmla="*/ 762 w 992"/>
                <a:gd name="T9" fmla="*/ 271 h 326"/>
                <a:gd name="T10" fmla="*/ 960 w 992"/>
                <a:gd name="T11" fmla="*/ 259 h 326"/>
                <a:gd name="T12" fmla="*/ 990 w 992"/>
                <a:gd name="T13" fmla="*/ 283 h 326"/>
                <a:gd name="T14" fmla="*/ 966 w 992"/>
                <a:gd name="T15" fmla="*/ 313 h 326"/>
                <a:gd name="T16" fmla="*/ 762 w 992"/>
                <a:gd name="T17" fmla="*/ 32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2" h="326">
                  <a:moveTo>
                    <a:pt x="762" y="326"/>
                  </a:moveTo>
                  <a:cubicBezTo>
                    <a:pt x="395" y="326"/>
                    <a:pt x="84" y="209"/>
                    <a:pt x="6" y="42"/>
                  </a:cubicBezTo>
                  <a:cubicBezTo>
                    <a:pt x="0" y="29"/>
                    <a:pt x="6" y="13"/>
                    <a:pt x="20" y="6"/>
                  </a:cubicBezTo>
                  <a:cubicBezTo>
                    <a:pt x="33" y="0"/>
                    <a:pt x="49" y="6"/>
                    <a:pt x="56" y="19"/>
                  </a:cubicBezTo>
                  <a:cubicBezTo>
                    <a:pt x="124" y="165"/>
                    <a:pt x="421" y="271"/>
                    <a:pt x="762" y="271"/>
                  </a:cubicBezTo>
                  <a:cubicBezTo>
                    <a:pt x="829" y="271"/>
                    <a:pt x="896" y="267"/>
                    <a:pt x="960" y="259"/>
                  </a:cubicBezTo>
                  <a:cubicBezTo>
                    <a:pt x="975" y="257"/>
                    <a:pt x="988" y="268"/>
                    <a:pt x="990" y="283"/>
                  </a:cubicBezTo>
                  <a:cubicBezTo>
                    <a:pt x="992" y="298"/>
                    <a:pt x="981" y="311"/>
                    <a:pt x="966" y="313"/>
                  </a:cubicBezTo>
                  <a:cubicBezTo>
                    <a:pt x="900" y="322"/>
                    <a:pt x="832" y="326"/>
                    <a:pt x="762" y="32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41790" tIns="20895" rIns="41790" bIns="20895" numCol="1" anchor="t" anchorCtr="0" compatLnSpc="1">
              <a:prstTxWarp prst="textNoShape">
                <a:avLst/>
              </a:prstTxWarp>
            </a:bodyPr>
            <a:lstStyle/>
            <a:p>
              <a:endParaRPr lang="nb-NO" sz="962"/>
            </a:p>
          </p:txBody>
        </p:sp>
        <p:sp>
          <p:nvSpPr>
            <p:cNvPr id="42" name="Freeform 1056">
              <a:extLst>
                <a:ext uri="{FF2B5EF4-FFF2-40B4-BE49-F238E27FC236}">
                  <a16:creationId xmlns:a16="http://schemas.microsoft.com/office/drawing/2014/main" id="{DAC76C98-2457-4B9C-B60C-A2A3144DF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993" y="1719281"/>
              <a:ext cx="87031" cy="56799"/>
            </a:xfrm>
            <a:custGeom>
              <a:avLst/>
              <a:gdLst>
                <a:gd name="T0" fmla="*/ 31 w 378"/>
                <a:gd name="T1" fmla="*/ 250 h 250"/>
                <a:gd name="T2" fmla="*/ 17 w 378"/>
                <a:gd name="T3" fmla="*/ 245 h 250"/>
                <a:gd name="T4" fmla="*/ 8 w 378"/>
                <a:gd name="T5" fmla="*/ 208 h 250"/>
                <a:gd name="T6" fmla="*/ 340 w 378"/>
                <a:gd name="T7" fmla="*/ 4 h 250"/>
                <a:gd name="T8" fmla="*/ 374 w 378"/>
                <a:gd name="T9" fmla="*/ 22 h 250"/>
                <a:gd name="T10" fmla="*/ 355 w 378"/>
                <a:gd name="T11" fmla="*/ 56 h 250"/>
                <a:gd name="T12" fmla="*/ 54 w 378"/>
                <a:gd name="T13" fmla="*/ 237 h 250"/>
                <a:gd name="T14" fmla="*/ 31 w 378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8" h="250">
                  <a:moveTo>
                    <a:pt x="31" y="250"/>
                  </a:moveTo>
                  <a:cubicBezTo>
                    <a:pt x="26" y="250"/>
                    <a:pt x="21" y="248"/>
                    <a:pt x="17" y="245"/>
                  </a:cubicBezTo>
                  <a:cubicBezTo>
                    <a:pt x="4" y="237"/>
                    <a:pt x="0" y="221"/>
                    <a:pt x="8" y="208"/>
                  </a:cubicBezTo>
                  <a:cubicBezTo>
                    <a:pt x="61" y="123"/>
                    <a:pt x="179" y="50"/>
                    <a:pt x="340" y="4"/>
                  </a:cubicBezTo>
                  <a:cubicBezTo>
                    <a:pt x="354" y="0"/>
                    <a:pt x="369" y="8"/>
                    <a:pt x="374" y="22"/>
                  </a:cubicBezTo>
                  <a:cubicBezTo>
                    <a:pt x="378" y="37"/>
                    <a:pt x="369" y="52"/>
                    <a:pt x="355" y="56"/>
                  </a:cubicBezTo>
                  <a:cubicBezTo>
                    <a:pt x="207" y="99"/>
                    <a:pt x="100" y="163"/>
                    <a:pt x="54" y="237"/>
                  </a:cubicBezTo>
                  <a:cubicBezTo>
                    <a:pt x="49" y="245"/>
                    <a:pt x="40" y="250"/>
                    <a:pt x="31" y="2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41790" tIns="20895" rIns="41790" bIns="20895" numCol="1" anchor="t" anchorCtr="0" compatLnSpc="1">
              <a:prstTxWarp prst="textNoShape">
                <a:avLst/>
              </a:prstTxWarp>
            </a:bodyPr>
            <a:lstStyle/>
            <a:p>
              <a:endParaRPr lang="nb-NO" sz="962"/>
            </a:p>
          </p:txBody>
        </p:sp>
        <p:sp>
          <p:nvSpPr>
            <p:cNvPr id="43" name="Freeform 1057">
              <a:extLst>
                <a:ext uri="{FF2B5EF4-FFF2-40B4-BE49-F238E27FC236}">
                  <a16:creationId xmlns:a16="http://schemas.microsoft.com/office/drawing/2014/main" id="{80B86540-0F0F-4973-952E-62F4DD052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1017" y="1624005"/>
              <a:ext cx="59548" cy="84283"/>
            </a:xfrm>
            <a:custGeom>
              <a:avLst/>
              <a:gdLst>
                <a:gd name="T0" fmla="*/ 31 w 262"/>
                <a:gd name="T1" fmla="*/ 367 h 367"/>
                <a:gd name="T2" fmla="*/ 23 w 262"/>
                <a:gd name="T3" fmla="*/ 366 h 367"/>
                <a:gd name="T4" fmla="*/ 5 w 262"/>
                <a:gd name="T5" fmla="*/ 332 h 367"/>
                <a:gd name="T6" fmla="*/ 218 w 262"/>
                <a:gd name="T7" fmla="*/ 7 h 367"/>
                <a:gd name="T8" fmla="*/ 255 w 262"/>
                <a:gd name="T9" fmla="*/ 17 h 367"/>
                <a:gd name="T10" fmla="*/ 245 w 262"/>
                <a:gd name="T11" fmla="*/ 55 h 367"/>
                <a:gd name="T12" fmla="*/ 57 w 262"/>
                <a:gd name="T13" fmla="*/ 348 h 367"/>
                <a:gd name="T14" fmla="*/ 31 w 262"/>
                <a:gd name="T15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2" h="367">
                  <a:moveTo>
                    <a:pt x="31" y="367"/>
                  </a:moveTo>
                  <a:cubicBezTo>
                    <a:pt x="28" y="367"/>
                    <a:pt x="25" y="367"/>
                    <a:pt x="23" y="366"/>
                  </a:cubicBezTo>
                  <a:cubicBezTo>
                    <a:pt x="8" y="362"/>
                    <a:pt x="0" y="346"/>
                    <a:pt x="5" y="332"/>
                  </a:cubicBezTo>
                  <a:cubicBezTo>
                    <a:pt x="53" y="174"/>
                    <a:pt x="129" y="58"/>
                    <a:pt x="218" y="7"/>
                  </a:cubicBezTo>
                  <a:cubicBezTo>
                    <a:pt x="231" y="0"/>
                    <a:pt x="247" y="4"/>
                    <a:pt x="255" y="17"/>
                  </a:cubicBezTo>
                  <a:cubicBezTo>
                    <a:pt x="262" y="30"/>
                    <a:pt x="258" y="47"/>
                    <a:pt x="245" y="55"/>
                  </a:cubicBezTo>
                  <a:cubicBezTo>
                    <a:pt x="169" y="98"/>
                    <a:pt x="101" y="205"/>
                    <a:pt x="57" y="348"/>
                  </a:cubicBezTo>
                  <a:cubicBezTo>
                    <a:pt x="53" y="360"/>
                    <a:pt x="42" y="367"/>
                    <a:pt x="31" y="36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41790" tIns="20895" rIns="41790" bIns="20895" numCol="1" anchor="t" anchorCtr="0" compatLnSpc="1">
              <a:prstTxWarp prst="textNoShape">
                <a:avLst/>
              </a:prstTxWarp>
            </a:bodyPr>
            <a:lstStyle/>
            <a:p>
              <a:endParaRPr lang="nb-NO" sz="962"/>
            </a:p>
          </p:txBody>
        </p:sp>
        <p:sp>
          <p:nvSpPr>
            <p:cNvPr id="44" name="Freeform 1058">
              <a:extLst>
                <a:ext uri="{FF2B5EF4-FFF2-40B4-BE49-F238E27FC236}">
                  <a16:creationId xmlns:a16="http://schemas.microsoft.com/office/drawing/2014/main" id="{954647AB-4D2C-45C8-ACE3-277D087C3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5840" y="1804479"/>
              <a:ext cx="90695" cy="58631"/>
            </a:xfrm>
            <a:custGeom>
              <a:avLst/>
              <a:gdLst>
                <a:gd name="T0" fmla="*/ 30 w 399"/>
                <a:gd name="T1" fmla="*/ 257 h 257"/>
                <a:gd name="T2" fmla="*/ 4 w 399"/>
                <a:gd name="T3" fmla="*/ 237 h 257"/>
                <a:gd name="T4" fmla="*/ 23 w 399"/>
                <a:gd name="T5" fmla="*/ 204 h 257"/>
                <a:gd name="T6" fmla="*/ 345 w 399"/>
                <a:gd name="T7" fmla="*/ 17 h 257"/>
                <a:gd name="T8" fmla="*/ 382 w 399"/>
                <a:gd name="T9" fmla="*/ 8 h 257"/>
                <a:gd name="T10" fmla="*/ 391 w 399"/>
                <a:gd name="T11" fmla="*/ 45 h 257"/>
                <a:gd name="T12" fmla="*/ 37 w 399"/>
                <a:gd name="T13" fmla="*/ 257 h 257"/>
                <a:gd name="T14" fmla="*/ 30 w 399"/>
                <a:gd name="T15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9" h="257">
                  <a:moveTo>
                    <a:pt x="30" y="257"/>
                  </a:moveTo>
                  <a:cubicBezTo>
                    <a:pt x="18" y="257"/>
                    <a:pt x="7" y="249"/>
                    <a:pt x="4" y="237"/>
                  </a:cubicBezTo>
                  <a:cubicBezTo>
                    <a:pt x="0" y="223"/>
                    <a:pt x="8" y="208"/>
                    <a:pt x="23" y="204"/>
                  </a:cubicBezTo>
                  <a:cubicBezTo>
                    <a:pt x="180" y="162"/>
                    <a:pt x="297" y="93"/>
                    <a:pt x="345" y="17"/>
                  </a:cubicBezTo>
                  <a:cubicBezTo>
                    <a:pt x="353" y="4"/>
                    <a:pt x="369" y="0"/>
                    <a:pt x="382" y="8"/>
                  </a:cubicBezTo>
                  <a:cubicBezTo>
                    <a:pt x="395" y="16"/>
                    <a:pt x="399" y="32"/>
                    <a:pt x="391" y="45"/>
                  </a:cubicBezTo>
                  <a:cubicBezTo>
                    <a:pt x="336" y="135"/>
                    <a:pt x="210" y="210"/>
                    <a:pt x="37" y="257"/>
                  </a:cubicBezTo>
                  <a:cubicBezTo>
                    <a:pt x="35" y="257"/>
                    <a:pt x="32" y="257"/>
                    <a:pt x="30" y="25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41790" tIns="20895" rIns="41790" bIns="20895" numCol="1" anchor="t" anchorCtr="0" compatLnSpc="1">
              <a:prstTxWarp prst="textNoShape">
                <a:avLst/>
              </a:prstTxWarp>
            </a:bodyPr>
            <a:lstStyle/>
            <a:p>
              <a:endParaRPr lang="nb-NO" sz="962"/>
            </a:p>
          </p:txBody>
        </p:sp>
        <p:sp>
          <p:nvSpPr>
            <p:cNvPr id="45" name="Freeform 1059">
              <a:extLst>
                <a:ext uri="{FF2B5EF4-FFF2-40B4-BE49-F238E27FC236}">
                  <a16:creationId xmlns:a16="http://schemas.microsoft.com/office/drawing/2014/main" id="{BDD10075-D757-489B-91E3-FA19F68A5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46282" y="1695462"/>
              <a:ext cx="54967" cy="54967"/>
            </a:xfrm>
            <a:custGeom>
              <a:avLst/>
              <a:gdLst>
                <a:gd name="T0" fmla="*/ 120 w 240"/>
                <a:gd name="T1" fmla="*/ 240 h 240"/>
                <a:gd name="T2" fmla="*/ 0 w 240"/>
                <a:gd name="T3" fmla="*/ 120 h 240"/>
                <a:gd name="T4" fmla="*/ 120 w 240"/>
                <a:gd name="T5" fmla="*/ 0 h 240"/>
                <a:gd name="T6" fmla="*/ 240 w 240"/>
                <a:gd name="T7" fmla="*/ 120 h 240"/>
                <a:gd name="T8" fmla="*/ 120 w 240"/>
                <a:gd name="T9" fmla="*/ 240 h 240"/>
                <a:gd name="T10" fmla="*/ 120 w 240"/>
                <a:gd name="T11" fmla="*/ 54 h 240"/>
                <a:gd name="T12" fmla="*/ 54 w 240"/>
                <a:gd name="T13" fmla="*/ 120 h 240"/>
                <a:gd name="T14" fmla="*/ 120 w 240"/>
                <a:gd name="T15" fmla="*/ 186 h 240"/>
                <a:gd name="T16" fmla="*/ 186 w 240"/>
                <a:gd name="T17" fmla="*/ 120 h 240"/>
                <a:gd name="T18" fmla="*/ 120 w 240"/>
                <a:gd name="T19" fmla="*/ 5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0" h="240">
                  <a:moveTo>
                    <a:pt x="120" y="240"/>
                  </a:moveTo>
                  <a:cubicBezTo>
                    <a:pt x="54" y="240"/>
                    <a:pt x="0" y="186"/>
                    <a:pt x="0" y="120"/>
                  </a:cubicBezTo>
                  <a:cubicBezTo>
                    <a:pt x="0" y="54"/>
                    <a:pt x="54" y="0"/>
                    <a:pt x="120" y="0"/>
                  </a:cubicBezTo>
                  <a:cubicBezTo>
                    <a:pt x="186" y="0"/>
                    <a:pt x="240" y="54"/>
                    <a:pt x="240" y="120"/>
                  </a:cubicBezTo>
                  <a:cubicBezTo>
                    <a:pt x="240" y="186"/>
                    <a:pt x="186" y="240"/>
                    <a:pt x="120" y="240"/>
                  </a:cubicBezTo>
                  <a:close/>
                  <a:moveTo>
                    <a:pt x="120" y="54"/>
                  </a:moveTo>
                  <a:cubicBezTo>
                    <a:pt x="84" y="54"/>
                    <a:pt x="54" y="84"/>
                    <a:pt x="54" y="120"/>
                  </a:cubicBezTo>
                  <a:cubicBezTo>
                    <a:pt x="54" y="156"/>
                    <a:pt x="84" y="186"/>
                    <a:pt x="120" y="186"/>
                  </a:cubicBezTo>
                  <a:cubicBezTo>
                    <a:pt x="156" y="186"/>
                    <a:pt x="186" y="156"/>
                    <a:pt x="186" y="120"/>
                  </a:cubicBezTo>
                  <a:cubicBezTo>
                    <a:pt x="186" y="84"/>
                    <a:pt x="156" y="54"/>
                    <a:pt x="120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41790" tIns="20895" rIns="41790" bIns="20895" numCol="1" anchor="t" anchorCtr="0" compatLnSpc="1">
              <a:prstTxWarp prst="textNoShape">
                <a:avLst/>
              </a:prstTxWarp>
            </a:bodyPr>
            <a:lstStyle/>
            <a:p>
              <a:endParaRPr lang="nb-NO" sz="962"/>
            </a:p>
          </p:txBody>
        </p:sp>
        <p:sp>
          <p:nvSpPr>
            <p:cNvPr id="46" name="Freeform 1060">
              <a:extLst>
                <a:ext uri="{FF2B5EF4-FFF2-40B4-BE49-F238E27FC236}">
                  <a16:creationId xmlns:a16="http://schemas.microsoft.com/office/drawing/2014/main" id="{5BFA9B0F-D5A1-4CBD-8894-C00918D4F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0929" y="1760506"/>
              <a:ext cx="54967" cy="54967"/>
            </a:xfrm>
            <a:custGeom>
              <a:avLst/>
              <a:gdLst>
                <a:gd name="T0" fmla="*/ 121 w 241"/>
                <a:gd name="T1" fmla="*/ 240 h 240"/>
                <a:gd name="T2" fmla="*/ 0 w 241"/>
                <a:gd name="T3" fmla="*/ 120 h 240"/>
                <a:gd name="T4" fmla="*/ 121 w 241"/>
                <a:gd name="T5" fmla="*/ 0 h 240"/>
                <a:gd name="T6" fmla="*/ 241 w 241"/>
                <a:gd name="T7" fmla="*/ 120 h 240"/>
                <a:gd name="T8" fmla="*/ 121 w 241"/>
                <a:gd name="T9" fmla="*/ 240 h 240"/>
                <a:gd name="T10" fmla="*/ 121 w 241"/>
                <a:gd name="T11" fmla="*/ 54 h 240"/>
                <a:gd name="T12" fmla="*/ 55 w 241"/>
                <a:gd name="T13" fmla="*/ 120 h 240"/>
                <a:gd name="T14" fmla="*/ 121 w 241"/>
                <a:gd name="T15" fmla="*/ 185 h 240"/>
                <a:gd name="T16" fmla="*/ 186 w 241"/>
                <a:gd name="T17" fmla="*/ 120 h 240"/>
                <a:gd name="T18" fmla="*/ 121 w 241"/>
                <a:gd name="T19" fmla="*/ 5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1" h="240">
                  <a:moveTo>
                    <a:pt x="121" y="240"/>
                  </a:moveTo>
                  <a:cubicBezTo>
                    <a:pt x="54" y="240"/>
                    <a:pt x="0" y="186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87" y="0"/>
                    <a:pt x="241" y="54"/>
                    <a:pt x="241" y="120"/>
                  </a:cubicBezTo>
                  <a:cubicBezTo>
                    <a:pt x="241" y="186"/>
                    <a:pt x="187" y="240"/>
                    <a:pt x="121" y="240"/>
                  </a:cubicBezTo>
                  <a:close/>
                  <a:moveTo>
                    <a:pt x="121" y="54"/>
                  </a:moveTo>
                  <a:cubicBezTo>
                    <a:pt x="85" y="54"/>
                    <a:pt x="55" y="84"/>
                    <a:pt x="55" y="120"/>
                  </a:cubicBezTo>
                  <a:cubicBezTo>
                    <a:pt x="55" y="156"/>
                    <a:pt x="85" y="185"/>
                    <a:pt x="121" y="185"/>
                  </a:cubicBezTo>
                  <a:cubicBezTo>
                    <a:pt x="157" y="185"/>
                    <a:pt x="186" y="156"/>
                    <a:pt x="186" y="120"/>
                  </a:cubicBezTo>
                  <a:cubicBezTo>
                    <a:pt x="186" y="84"/>
                    <a:pt x="157" y="54"/>
                    <a:pt x="121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41790" tIns="20895" rIns="41790" bIns="20895" numCol="1" anchor="t" anchorCtr="0" compatLnSpc="1">
              <a:prstTxWarp prst="textNoShape">
                <a:avLst/>
              </a:prstTxWarp>
            </a:bodyPr>
            <a:lstStyle/>
            <a:p>
              <a:endParaRPr lang="nb-NO" sz="962"/>
            </a:p>
          </p:txBody>
        </p:sp>
        <p:sp>
          <p:nvSpPr>
            <p:cNvPr id="47" name="Freeform 1061">
              <a:extLst>
                <a:ext uri="{FF2B5EF4-FFF2-40B4-BE49-F238E27FC236}">
                  <a16:creationId xmlns:a16="http://schemas.microsoft.com/office/drawing/2014/main" id="{6B638B48-C647-485E-A22E-C2CA236F43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86303" y="1763254"/>
              <a:ext cx="54967" cy="54967"/>
            </a:xfrm>
            <a:custGeom>
              <a:avLst/>
              <a:gdLst>
                <a:gd name="T0" fmla="*/ 120 w 241"/>
                <a:gd name="T1" fmla="*/ 240 h 240"/>
                <a:gd name="T2" fmla="*/ 0 w 241"/>
                <a:gd name="T3" fmla="*/ 120 h 240"/>
                <a:gd name="T4" fmla="*/ 120 w 241"/>
                <a:gd name="T5" fmla="*/ 0 h 240"/>
                <a:gd name="T6" fmla="*/ 241 w 241"/>
                <a:gd name="T7" fmla="*/ 120 h 240"/>
                <a:gd name="T8" fmla="*/ 120 w 241"/>
                <a:gd name="T9" fmla="*/ 240 h 240"/>
                <a:gd name="T10" fmla="*/ 120 w 241"/>
                <a:gd name="T11" fmla="*/ 54 h 240"/>
                <a:gd name="T12" fmla="*/ 55 w 241"/>
                <a:gd name="T13" fmla="*/ 120 h 240"/>
                <a:gd name="T14" fmla="*/ 120 w 241"/>
                <a:gd name="T15" fmla="*/ 186 h 240"/>
                <a:gd name="T16" fmla="*/ 186 w 241"/>
                <a:gd name="T17" fmla="*/ 120 h 240"/>
                <a:gd name="T18" fmla="*/ 120 w 241"/>
                <a:gd name="T19" fmla="*/ 5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1" h="240">
                  <a:moveTo>
                    <a:pt x="120" y="240"/>
                  </a:moveTo>
                  <a:cubicBezTo>
                    <a:pt x="54" y="240"/>
                    <a:pt x="0" y="186"/>
                    <a:pt x="0" y="120"/>
                  </a:cubicBezTo>
                  <a:cubicBezTo>
                    <a:pt x="0" y="54"/>
                    <a:pt x="54" y="0"/>
                    <a:pt x="120" y="0"/>
                  </a:cubicBezTo>
                  <a:cubicBezTo>
                    <a:pt x="187" y="0"/>
                    <a:pt x="241" y="54"/>
                    <a:pt x="241" y="120"/>
                  </a:cubicBezTo>
                  <a:cubicBezTo>
                    <a:pt x="241" y="186"/>
                    <a:pt x="187" y="240"/>
                    <a:pt x="120" y="240"/>
                  </a:cubicBezTo>
                  <a:close/>
                  <a:moveTo>
                    <a:pt x="120" y="54"/>
                  </a:moveTo>
                  <a:cubicBezTo>
                    <a:pt x="84" y="54"/>
                    <a:pt x="55" y="84"/>
                    <a:pt x="55" y="120"/>
                  </a:cubicBezTo>
                  <a:cubicBezTo>
                    <a:pt x="55" y="156"/>
                    <a:pt x="84" y="186"/>
                    <a:pt x="120" y="186"/>
                  </a:cubicBezTo>
                  <a:cubicBezTo>
                    <a:pt x="157" y="186"/>
                    <a:pt x="186" y="156"/>
                    <a:pt x="186" y="120"/>
                  </a:cubicBezTo>
                  <a:cubicBezTo>
                    <a:pt x="186" y="84"/>
                    <a:pt x="157" y="54"/>
                    <a:pt x="120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41790" tIns="20895" rIns="41790" bIns="20895" numCol="1" anchor="t" anchorCtr="0" compatLnSpc="1">
              <a:prstTxWarp prst="textNoShape">
                <a:avLst/>
              </a:prstTxWarp>
            </a:bodyPr>
            <a:lstStyle/>
            <a:p>
              <a:endParaRPr lang="nb-NO" sz="962"/>
            </a:p>
          </p:txBody>
        </p:sp>
        <p:sp>
          <p:nvSpPr>
            <p:cNvPr id="48" name="Freeform 1062">
              <a:extLst>
                <a:ext uri="{FF2B5EF4-FFF2-40B4-BE49-F238E27FC236}">
                  <a16:creationId xmlns:a16="http://schemas.microsoft.com/office/drawing/2014/main" id="{0F1340FE-BE65-4705-92DC-2319BCDEC3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615" y="1836543"/>
              <a:ext cx="54967" cy="54967"/>
            </a:xfrm>
            <a:custGeom>
              <a:avLst/>
              <a:gdLst>
                <a:gd name="T0" fmla="*/ 120 w 240"/>
                <a:gd name="T1" fmla="*/ 240 h 240"/>
                <a:gd name="T2" fmla="*/ 0 w 240"/>
                <a:gd name="T3" fmla="*/ 120 h 240"/>
                <a:gd name="T4" fmla="*/ 120 w 240"/>
                <a:gd name="T5" fmla="*/ 0 h 240"/>
                <a:gd name="T6" fmla="*/ 240 w 240"/>
                <a:gd name="T7" fmla="*/ 120 h 240"/>
                <a:gd name="T8" fmla="*/ 120 w 240"/>
                <a:gd name="T9" fmla="*/ 240 h 240"/>
                <a:gd name="T10" fmla="*/ 120 w 240"/>
                <a:gd name="T11" fmla="*/ 54 h 240"/>
                <a:gd name="T12" fmla="*/ 54 w 240"/>
                <a:gd name="T13" fmla="*/ 120 h 240"/>
                <a:gd name="T14" fmla="*/ 120 w 240"/>
                <a:gd name="T15" fmla="*/ 185 h 240"/>
                <a:gd name="T16" fmla="*/ 186 w 240"/>
                <a:gd name="T17" fmla="*/ 120 h 240"/>
                <a:gd name="T18" fmla="*/ 120 w 240"/>
                <a:gd name="T19" fmla="*/ 5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0" h="240">
                  <a:moveTo>
                    <a:pt x="120" y="240"/>
                  </a:moveTo>
                  <a:cubicBezTo>
                    <a:pt x="54" y="240"/>
                    <a:pt x="0" y="186"/>
                    <a:pt x="0" y="120"/>
                  </a:cubicBezTo>
                  <a:cubicBezTo>
                    <a:pt x="0" y="53"/>
                    <a:pt x="54" y="0"/>
                    <a:pt x="120" y="0"/>
                  </a:cubicBezTo>
                  <a:cubicBezTo>
                    <a:pt x="186" y="0"/>
                    <a:pt x="240" y="53"/>
                    <a:pt x="240" y="120"/>
                  </a:cubicBezTo>
                  <a:cubicBezTo>
                    <a:pt x="240" y="186"/>
                    <a:pt x="186" y="240"/>
                    <a:pt x="120" y="240"/>
                  </a:cubicBezTo>
                  <a:close/>
                  <a:moveTo>
                    <a:pt x="120" y="54"/>
                  </a:moveTo>
                  <a:cubicBezTo>
                    <a:pt x="84" y="54"/>
                    <a:pt x="54" y="84"/>
                    <a:pt x="54" y="120"/>
                  </a:cubicBezTo>
                  <a:cubicBezTo>
                    <a:pt x="54" y="156"/>
                    <a:pt x="84" y="185"/>
                    <a:pt x="120" y="185"/>
                  </a:cubicBezTo>
                  <a:cubicBezTo>
                    <a:pt x="156" y="185"/>
                    <a:pt x="186" y="156"/>
                    <a:pt x="186" y="120"/>
                  </a:cubicBezTo>
                  <a:cubicBezTo>
                    <a:pt x="186" y="84"/>
                    <a:pt x="156" y="54"/>
                    <a:pt x="120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41790" tIns="20895" rIns="41790" bIns="20895" numCol="1" anchor="t" anchorCtr="0" compatLnSpc="1">
              <a:prstTxWarp prst="textNoShape">
                <a:avLst/>
              </a:prstTxWarp>
            </a:bodyPr>
            <a:lstStyle/>
            <a:p>
              <a:endParaRPr lang="nb-NO" sz="962"/>
            </a:p>
          </p:txBody>
        </p:sp>
        <p:sp>
          <p:nvSpPr>
            <p:cNvPr id="49" name="Freeform 1063">
              <a:extLst>
                <a:ext uri="{FF2B5EF4-FFF2-40B4-BE49-F238E27FC236}">
                  <a16:creationId xmlns:a16="http://schemas.microsoft.com/office/drawing/2014/main" id="{BFBB2DEF-D559-419C-A78E-968377A3BC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17738" y="1602934"/>
              <a:ext cx="54967" cy="54967"/>
            </a:xfrm>
            <a:custGeom>
              <a:avLst/>
              <a:gdLst>
                <a:gd name="T0" fmla="*/ 120 w 240"/>
                <a:gd name="T1" fmla="*/ 240 h 240"/>
                <a:gd name="T2" fmla="*/ 0 w 240"/>
                <a:gd name="T3" fmla="*/ 120 h 240"/>
                <a:gd name="T4" fmla="*/ 120 w 240"/>
                <a:gd name="T5" fmla="*/ 0 h 240"/>
                <a:gd name="T6" fmla="*/ 240 w 240"/>
                <a:gd name="T7" fmla="*/ 120 h 240"/>
                <a:gd name="T8" fmla="*/ 120 w 240"/>
                <a:gd name="T9" fmla="*/ 240 h 240"/>
                <a:gd name="T10" fmla="*/ 120 w 240"/>
                <a:gd name="T11" fmla="*/ 54 h 240"/>
                <a:gd name="T12" fmla="*/ 55 w 240"/>
                <a:gd name="T13" fmla="*/ 120 h 240"/>
                <a:gd name="T14" fmla="*/ 120 w 240"/>
                <a:gd name="T15" fmla="*/ 186 h 240"/>
                <a:gd name="T16" fmla="*/ 186 w 240"/>
                <a:gd name="T17" fmla="*/ 120 h 240"/>
                <a:gd name="T18" fmla="*/ 120 w 240"/>
                <a:gd name="T19" fmla="*/ 5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0" h="240">
                  <a:moveTo>
                    <a:pt x="120" y="240"/>
                  </a:moveTo>
                  <a:cubicBezTo>
                    <a:pt x="54" y="240"/>
                    <a:pt x="0" y="186"/>
                    <a:pt x="0" y="120"/>
                  </a:cubicBezTo>
                  <a:cubicBezTo>
                    <a:pt x="0" y="54"/>
                    <a:pt x="54" y="0"/>
                    <a:pt x="120" y="0"/>
                  </a:cubicBezTo>
                  <a:cubicBezTo>
                    <a:pt x="186" y="0"/>
                    <a:pt x="240" y="54"/>
                    <a:pt x="240" y="120"/>
                  </a:cubicBezTo>
                  <a:cubicBezTo>
                    <a:pt x="240" y="186"/>
                    <a:pt x="186" y="240"/>
                    <a:pt x="120" y="240"/>
                  </a:cubicBezTo>
                  <a:close/>
                  <a:moveTo>
                    <a:pt x="120" y="54"/>
                  </a:moveTo>
                  <a:cubicBezTo>
                    <a:pt x="84" y="54"/>
                    <a:pt x="55" y="84"/>
                    <a:pt x="55" y="120"/>
                  </a:cubicBezTo>
                  <a:cubicBezTo>
                    <a:pt x="55" y="156"/>
                    <a:pt x="84" y="186"/>
                    <a:pt x="120" y="186"/>
                  </a:cubicBezTo>
                  <a:cubicBezTo>
                    <a:pt x="156" y="186"/>
                    <a:pt x="186" y="156"/>
                    <a:pt x="186" y="120"/>
                  </a:cubicBezTo>
                  <a:cubicBezTo>
                    <a:pt x="186" y="84"/>
                    <a:pt x="156" y="54"/>
                    <a:pt x="120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41790" tIns="20895" rIns="41790" bIns="20895" numCol="1" anchor="t" anchorCtr="0" compatLnSpc="1">
              <a:prstTxWarp prst="textNoShape">
                <a:avLst/>
              </a:prstTxWarp>
            </a:bodyPr>
            <a:lstStyle/>
            <a:p>
              <a:endParaRPr lang="nb-NO" sz="962"/>
            </a:p>
          </p:txBody>
        </p:sp>
        <p:sp>
          <p:nvSpPr>
            <p:cNvPr id="50" name="Freeform 1064">
              <a:extLst>
                <a:ext uri="{FF2B5EF4-FFF2-40B4-BE49-F238E27FC236}">
                  <a16:creationId xmlns:a16="http://schemas.microsoft.com/office/drawing/2014/main" id="{DB743E6B-9A10-41AE-82A0-E978B761E1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17738" y="1929987"/>
              <a:ext cx="54967" cy="54967"/>
            </a:xfrm>
            <a:custGeom>
              <a:avLst/>
              <a:gdLst>
                <a:gd name="T0" fmla="*/ 120 w 240"/>
                <a:gd name="T1" fmla="*/ 240 h 240"/>
                <a:gd name="T2" fmla="*/ 0 w 240"/>
                <a:gd name="T3" fmla="*/ 120 h 240"/>
                <a:gd name="T4" fmla="*/ 120 w 240"/>
                <a:gd name="T5" fmla="*/ 0 h 240"/>
                <a:gd name="T6" fmla="*/ 240 w 240"/>
                <a:gd name="T7" fmla="*/ 120 h 240"/>
                <a:gd name="T8" fmla="*/ 120 w 240"/>
                <a:gd name="T9" fmla="*/ 240 h 240"/>
                <a:gd name="T10" fmla="*/ 120 w 240"/>
                <a:gd name="T11" fmla="*/ 54 h 240"/>
                <a:gd name="T12" fmla="*/ 55 w 240"/>
                <a:gd name="T13" fmla="*/ 120 h 240"/>
                <a:gd name="T14" fmla="*/ 120 w 240"/>
                <a:gd name="T15" fmla="*/ 185 h 240"/>
                <a:gd name="T16" fmla="*/ 186 w 240"/>
                <a:gd name="T17" fmla="*/ 120 h 240"/>
                <a:gd name="T18" fmla="*/ 120 w 240"/>
                <a:gd name="T19" fmla="*/ 5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0" h="240">
                  <a:moveTo>
                    <a:pt x="120" y="240"/>
                  </a:moveTo>
                  <a:cubicBezTo>
                    <a:pt x="54" y="240"/>
                    <a:pt x="0" y="186"/>
                    <a:pt x="0" y="120"/>
                  </a:cubicBezTo>
                  <a:cubicBezTo>
                    <a:pt x="0" y="53"/>
                    <a:pt x="54" y="0"/>
                    <a:pt x="120" y="0"/>
                  </a:cubicBezTo>
                  <a:cubicBezTo>
                    <a:pt x="186" y="0"/>
                    <a:pt x="240" y="53"/>
                    <a:pt x="240" y="120"/>
                  </a:cubicBezTo>
                  <a:cubicBezTo>
                    <a:pt x="240" y="186"/>
                    <a:pt x="186" y="240"/>
                    <a:pt x="120" y="240"/>
                  </a:cubicBezTo>
                  <a:close/>
                  <a:moveTo>
                    <a:pt x="120" y="54"/>
                  </a:moveTo>
                  <a:cubicBezTo>
                    <a:pt x="84" y="54"/>
                    <a:pt x="55" y="83"/>
                    <a:pt x="55" y="120"/>
                  </a:cubicBezTo>
                  <a:cubicBezTo>
                    <a:pt x="55" y="156"/>
                    <a:pt x="84" y="185"/>
                    <a:pt x="120" y="185"/>
                  </a:cubicBezTo>
                  <a:cubicBezTo>
                    <a:pt x="156" y="185"/>
                    <a:pt x="186" y="156"/>
                    <a:pt x="186" y="120"/>
                  </a:cubicBezTo>
                  <a:cubicBezTo>
                    <a:pt x="186" y="83"/>
                    <a:pt x="156" y="54"/>
                    <a:pt x="120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41790" tIns="20895" rIns="41790" bIns="20895" numCol="1" anchor="t" anchorCtr="0" compatLnSpc="1">
              <a:prstTxWarp prst="textNoShape">
                <a:avLst/>
              </a:prstTxWarp>
            </a:bodyPr>
            <a:lstStyle/>
            <a:p>
              <a:endParaRPr lang="nb-NO" sz="962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A558314-3565-420F-8D2C-066DAE3FE195}"/>
              </a:ext>
            </a:extLst>
          </p:cNvPr>
          <p:cNvGrpSpPr/>
          <p:nvPr/>
        </p:nvGrpSpPr>
        <p:grpSpPr>
          <a:xfrm>
            <a:off x="6790915" y="4925141"/>
            <a:ext cx="370056" cy="402363"/>
            <a:chOff x="6771865" y="2991566"/>
            <a:chExt cx="370056" cy="402363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3A1054CD-E2DE-4AB2-99E8-76686585BF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14451" y="3235333"/>
              <a:ext cx="228348" cy="158596"/>
            </a:xfrm>
            <a:custGeom>
              <a:avLst/>
              <a:gdLst>
                <a:gd name="T0" fmla="*/ 159 w 1082"/>
                <a:gd name="T1" fmla="*/ 754 h 754"/>
                <a:gd name="T2" fmla="*/ 44 w 1082"/>
                <a:gd name="T3" fmla="*/ 702 h 754"/>
                <a:gd name="T4" fmla="*/ 0 w 1082"/>
                <a:gd name="T5" fmla="*/ 588 h 754"/>
                <a:gd name="T6" fmla="*/ 44 w 1082"/>
                <a:gd name="T7" fmla="*/ 471 h 754"/>
                <a:gd name="T8" fmla="*/ 159 w 1082"/>
                <a:gd name="T9" fmla="*/ 422 h 754"/>
                <a:gd name="T10" fmla="*/ 274 w 1082"/>
                <a:gd name="T11" fmla="*/ 471 h 754"/>
                <a:gd name="T12" fmla="*/ 319 w 1082"/>
                <a:gd name="T13" fmla="*/ 560 h 754"/>
                <a:gd name="T14" fmla="*/ 739 w 1082"/>
                <a:gd name="T15" fmla="*/ 560 h 754"/>
                <a:gd name="T16" fmla="*/ 739 w 1082"/>
                <a:gd name="T17" fmla="*/ 328 h 754"/>
                <a:gd name="T18" fmla="*/ 652 w 1082"/>
                <a:gd name="T19" fmla="*/ 282 h 754"/>
                <a:gd name="T20" fmla="*/ 607 w 1082"/>
                <a:gd name="T21" fmla="*/ 164 h 754"/>
                <a:gd name="T22" fmla="*/ 652 w 1082"/>
                <a:gd name="T23" fmla="*/ 49 h 754"/>
                <a:gd name="T24" fmla="*/ 767 w 1082"/>
                <a:gd name="T25" fmla="*/ 0 h 754"/>
                <a:gd name="T26" fmla="*/ 882 w 1082"/>
                <a:gd name="T27" fmla="*/ 49 h 754"/>
                <a:gd name="T28" fmla="*/ 929 w 1082"/>
                <a:gd name="T29" fmla="*/ 164 h 754"/>
                <a:gd name="T30" fmla="*/ 882 w 1082"/>
                <a:gd name="T31" fmla="*/ 281 h 754"/>
                <a:gd name="T32" fmla="*/ 794 w 1082"/>
                <a:gd name="T33" fmla="*/ 328 h 754"/>
                <a:gd name="T34" fmla="*/ 794 w 1082"/>
                <a:gd name="T35" fmla="*/ 560 h 754"/>
                <a:gd name="T36" fmla="*/ 1055 w 1082"/>
                <a:gd name="T37" fmla="*/ 560 h 754"/>
                <a:gd name="T38" fmla="*/ 1082 w 1082"/>
                <a:gd name="T39" fmla="*/ 588 h 754"/>
                <a:gd name="T40" fmla="*/ 1055 w 1082"/>
                <a:gd name="T41" fmla="*/ 616 h 754"/>
                <a:gd name="T42" fmla="*/ 319 w 1082"/>
                <a:gd name="T43" fmla="*/ 616 h 754"/>
                <a:gd name="T44" fmla="*/ 274 w 1082"/>
                <a:gd name="T45" fmla="*/ 703 h 754"/>
                <a:gd name="T46" fmla="*/ 159 w 1082"/>
                <a:gd name="T47" fmla="*/ 754 h 754"/>
                <a:gd name="T48" fmla="*/ 159 w 1082"/>
                <a:gd name="T49" fmla="*/ 477 h 754"/>
                <a:gd name="T50" fmla="*/ 84 w 1082"/>
                <a:gd name="T51" fmla="*/ 509 h 754"/>
                <a:gd name="T52" fmla="*/ 56 w 1082"/>
                <a:gd name="T53" fmla="*/ 588 h 754"/>
                <a:gd name="T54" fmla="*/ 84 w 1082"/>
                <a:gd name="T55" fmla="*/ 664 h 754"/>
                <a:gd name="T56" fmla="*/ 159 w 1082"/>
                <a:gd name="T57" fmla="*/ 699 h 754"/>
                <a:gd name="T58" fmla="*/ 234 w 1082"/>
                <a:gd name="T59" fmla="*/ 665 h 754"/>
                <a:gd name="T60" fmla="*/ 266 w 1082"/>
                <a:gd name="T61" fmla="*/ 588 h 754"/>
                <a:gd name="T62" fmla="*/ 235 w 1082"/>
                <a:gd name="T63" fmla="*/ 509 h 754"/>
                <a:gd name="T64" fmla="*/ 159 w 1082"/>
                <a:gd name="T65" fmla="*/ 477 h 754"/>
                <a:gd name="T66" fmla="*/ 767 w 1082"/>
                <a:gd name="T67" fmla="*/ 56 h 754"/>
                <a:gd name="T68" fmla="*/ 691 w 1082"/>
                <a:gd name="T69" fmla="*/ 88 h 754"/>
                <a:gd name="T70" fmla="*/ 663 w 1082"/>
                <a:gd name="T71" fmla="*/ 164 h 754"/>
                <a:gd name="T72" fmla="*/ 692 w 1082"/>
                <a:gd name="T73" fmla="*/ 243 h 754"/>
                <a:gd name="T74" fmla="*/ 767 w 1082"/>
                <a:gd name="T75" fmla="*/ 275 h 754"/>
                <a:gd name="T76" fmla="*/ 842 w 1082"/>
                <a:gd name="T77" fmla="*/ 243 h 754"/>
                <a:gd name="T78" fmla="*/ 873 w 1082"/>
                <a:gd name="T79" fmla="*/ 164 h 754"/>
                <a:gd name="T80" fmla="*/ 843 w 1082"/>
                <a:gd name="T81" fmla="*/ 88 h 754"/>
                <a:gd name="T82" fmla="*/ 767 w 1082"/>
                <a:gd name="T83" fmla="*/ 56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2" h="754">
                  <a:moveTo>
                    <a:pt x="159" y="754"/>
                  </a:moveTo>
                  <a:cubicBezTo>
                    <a:pt x="114" y="754"/>
                    <a:pt x="75" y="737"/>
                    <a:pt x="44" y="702"/>
                  </a:cubicBezTo>
                  <a:cubicBezTo>
                    <a:pt x="15" y="672"/>
                    <a:pt x="0" y="634"/>
                    <a:pt x="0" y="588"/>
                  </a:cubicBezTo>
                  <a:cubicBezTo>
                    <a:pt x="0" y="543"/>
                    <a:pt x="15" y="503"/>
                    <a:pt x="44" y="471"/>
                  </a:cubicBezTo>
                  <a:cubicBezTo>
                    <a:pt x="76" y="438"/>
                    <a:pt x="114" y="422"/>
                    <a:pt x="159" y="422"/>
                  </a:cubicBezTo>
                  <a:cubicBezTo>
                    <a:pt x="204" y="422"/>
                    <a:pt x="243" y="438"/>
                    <a:pt x="274" y="471"/>
                  </a:cubicBezTo>
                  <a:cubicBezTo>
                    <a:pt x="299" y="496"/>
                    <a:pt x="314" y="526"/>
                    <a:pt x="319" y="560"/>
                  </a:cubicBezTo>
                  <a:cubicBezTo>
                    <a:pt x="739" y="560"/>
                    <a:pt x="739" y="560"/>
                    <a:pt x="739" y="560"/>
                  </a:cubicBezTo>
                  <a:cubicBezTo>
                    <a:pt x="739" y="328"/>
                    <a:pt x="739" y="328"/>
                    <a:pt x="739" y="328"/>
                  </a:cubicBezTo>
                  <a:cubicBezTo>
                    <a:pt x="707" y="322"/>
                    <a:pt x="678" y="307"/>
                    <a:pt x="652" y="282"/>
                  </a:cubicBezTo>
                  <a:cubicBezTo>
                    <a:pt x="622" y="248"/>
                    <a:pt x="607" y="209"/>
                    <a:pt x="607" y="164"/>
                  </a:cubicBezTo>
                  <a:cubicBezTo>
                    <a:pt x="607" y="118"/>
                    <a:pt x="622" y="79"/>
                    <a:pt x="652" y="49"/>
                  </a:cubicBezTo>
                  <a:cubicBezTo>
                    <a:pt x="685" y="16"/>
                    <a:pt x="724" y="0"/>
                    <a:pt x="767" y="0"/>
                  </a:cubicBezTo>
                  <a:cubicBezTo>
                    <a:pt x="812" y="0"/>
                    <a:pt x="850" y="17"/>
                    <a:pt x="882" y="49"/>
                  </a:cubicBezTo>
                  <a:cubicBezTo>
                    <a:pt x="913" y="79"/>
                    <a:pt x="929" y="117"/>
                    <a:pt x="929" y="164"/>
                  </a:cubicBezTo>
                  <a:cubicBezTo>
                    <a:pt x="929" y="209"/>
                    <a:pt x="913" y="249"/>
                    <a:pt x="882" y="281"/>
                  </a:cubicBezTo>
                  <a:cubicBezTo>
                    <a:pt x="857" y="307"/>
                    <a:pt x="828" y="322"/>
                    <a:pt x="794" y="328"/>
                  </a:cubicBezTo>
                  <a:cubicBezTo>
                    <a:pt x="794" y="560"/>
                    <a:pt x="794" y="560"/>
                    <a:pt x="794" y="560"/>
                  </a:cubicBezTo>
                  <a:cubicBezTo>
                    <a:pt x="1055" y="560"/>
                    <a:pt x="1055" y="560"/>
                    <a:pt x="1055" y="560"/>
                  </a:cubicBezTo>
                  <a:cubicBezTo>
                    <a:pt x="1070" y="560"/>
                    <a:pt x="1082" y="573"/>
                    <a:pt x="1082" y="588"/>
                  </a:cubicBezTo>
                  <a:cubicBezTo>
                    <a:pt x="1082" y="603"/>
                    <a:pt x="1070" y="616"/>
                    <a:pt x="1055" y="616"/>
                  </a:cubicBezTo>
                  <a:cubicBezTo>
                    <a:pt x="319" y="616"/>
                    <a:pt x="319" y="616"/>
                    <a:pt x="319" y="616"/>
                  </a:cubicBezTo>
                  <a:cubicBezTo>
                    <a:pt x="314" y="650"/>
                    <a:pt x="299" y="679"/>
                    <a:pt x="274" y="703"/>
                  </a:cubicBezTo>
                  <a:cubicBezTo>
                    <a:pt x="244" y="737"/>
                    <a:pt x="205" y="754"/>
                    <a:pt x="159" y="754"/>
                  </a:cubicBezTo>
                  <a:close/>
                  <a:moveTo>
                    <a:pt x="159" y="477"/>
                  </a:moveTo>
                  <a:cubicBezTo>
                    <a:pt x="130" y="477"/>
                    <a:pt x="105" y="488"/>
                    <a:pt x="84" y="509"/>
                  </a:cubicBezTo>
                  <a:cubicBezTo>
                    <a:pt x="65" y="530"/>
                    <a:pt x="56" y="556"/>
                    <a:pt x="56" y="588"/>
                  </a:cubicBezTo>
                  <a:cubicBezTo>
                    <a:pt x="56" y="619"/>
                    <a:pt x="65" y="644"/>
                    <a:pt x="84" y="664"/>
                  </a:cubicBezTo>
                  <a:cubicBezTo>
                    <a:pt x="106" y="688"/>
                    <a:pt x="130" y="699"/>
                    <a:pt x="159" y="699"/>
                  </a:cubicBezTo>
                  <a:cubicBezTo>
                    <a:pt x="189" y="699"/>
                    <a:pt x="213" y="688"/>
                    <a:pt x="234" y="665"/>
                  </a:cubicBezTo>
                  <a:cubicBezTo>
                    <a:pt x="256" y="644"/>
                    <a:pt x="266" y="619"/>
                    <a:pt x="266" y="588"/>
                  </a:cubicBezTo>
                  <a:cubicBezTo>
                    <a:pt x="266" y="557"/>
                    <a:pt x="256" y="531"/>
                    <a:pt x="235" y="509"/>
                  </a:cubicBezTo>
                  <a:cubicBezTo>
                    <a:pt x="214" y="488"/>
                    <a:pt x="189" y="477"/>
                    <a:pt x="159" y="477"/>
                  </a:cubicBezTo>
                  <a:close/>
                  <a:moveTo>
                    <a:pt x="767" y="56"/>
                  </a:moveTo>
                  <a:cubicBezTo>
                    <a:pt x="738" y="56"/>
                    <a:pt x="713" y="66"/>
                    <a:pt x="691" y="88"/>
                  </a:cubicBezTo>
                  <a:cubicBezTo>
                    <a:pt x="672" y="107"/>
                    <a:pt x="663" y="132"/>
                    <a:pt x="663" y="164"/>
                  </a:cubicBezTo>
                  <a:cubicBezTo>
                    <a:pt x="663" y="195"/>
                    <a:pt x="672" y="221"/>
                    <a:pt x="692" y="243"/>
                  </a:cubicBezTo>
                  <a:cubicBezTo>
                    <a:pt x="713" y="264"/>
                    <a:pt x="738" y="275"/>
                    <a:pt x="767" y="275"/>
                  </a:cubicBezTo>
                  <a:cubicBezTo>
                    <a:pt x="796" y="275"/>
                    <a:pt x="821" y="264"/>
                    <a:pt x="842" y="243"/>
                  </a:cubicBezTo>
                  <a:cubicBezTo>
                    <a:pt x="863" y="221"/>
                    <a:pt x="873" y="195"/>
                    <a:pt x="873" y="164"/>
                  </a:cubicBezTo>
                  <a:cubicBezTo>
                    <a:pt x="873" y="133"/>
                    <a:pt x="863" y="108"/>
                    <a:pt x="843" y="88"/>
                  </a:cubicBezTo>
                  <a:cubicBezTo>
                    <a:pt x="821" y="66"/>
                    <a:pt x="796" y="56"/>
                    <a:pt x="767" y="5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9E083FD8-2B73-40A0-916A-E76AE97E3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1865" y="3206698"/>
              <a:ext cx="145379" cy="162267"/>
            </a:xfrm>
            <a:custGeom>
              <a:avLst/>
              <a:gdLst>
                <a:gd name="T0" fmla="*/ 28 w 688"/>
                <a:gd name="T1" fmla="*/ 768 h 768"/>
                <a:gd name="T2" fmla="*/ 0 w 688"/>
                <a:gd name="T3" fmla="*/ 740 h 768"/>
                <a:gd name="T4" fmla="*/ 0 w 688"/>
                <a:gd name="T5" fmla="*/ 28 h 768"/>
                <a:gd name="T6" fmla="*/ 28 w 688"/>
                <a:gd name="T7" fmla="*/ 0 h 768"/>
                <a:gd name="T8" fmla="*/ 660 w 688"/>
                <a:gd name="T9" fmla="*/ 0 h 768"/>
                <a:gd name="T10" fmla="*/ 688 w 688"/>
                <a:gd name="T11" fmla="*/ 28 h 768"/>
                <a:gd name="T12" fmla="*/ 688 w 688"/>
                <a:gd name="T13" fmla="*/ 585 h 768"/>
                <a:gd name="T14" fmla="*/ 660 w 688"/>
                <a:gd name="T15" fmla="*/ 613 h 768"/>
                <a:gd name="T16" fmla="*/ 632 w 688"/>
                <a:gd name="T17" fmla="*/ 585 h 768"/>
                <a:gd name="T18" fmla="*/ 632 w 688"/>
                <a:gd name="T19" fmla="*/ 56 h 768"/>
                <a:gd name="T20" fmla="*/ 55 w 688"/>
                <a:gd name="T21" fmla="*/ 56 h 768"/>
                <a:gd name="T22" fmla="*/ 55 w 688"/>
                <a:gd name="T23" fmla="*/ 740 h 768"/>
                <a:gd name="T24" fmla="*/ 28 w 688"/>
                <a:gd name="T25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8" h="768">
                  <a:moveTo>
                    <a:pt x="28" y="768"/>
                  </a:moveTo>
                  <a:cubicBezTo>
                    <a:pt x="12" y="768"/>
                    <a:pt x="0" y="755"/>
                    <a:pt x="0" y="74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660" y="0"/>
                    <a:pt x="660" y="0"/>
                    <a:pt x="660" y="0"/>
                  </a:cubicBezTo>
                  <a:cubicBezTo>
                    <a:pt x="675" y="0"/>
                    <a:pt x="688" y="13"/>
                    <a:pt x="688" y="28"/>
                  </a:cubicBezTo>
                  <a:cubicBezTo>
                    <a:pt x="688" y="585"/>
                    <a:pt x="688" y="585"/>
                    <a:pt x="688" y="585"/>
                  </a:cubicBezTo>
                  <a:cubicBezTo>
                    <a:pt x="688" y="601"/>
                    <a:pt x="675" y="613"/>
                    <a:pt x="660" y="613"/>
                  </a:cubicBezTo>
                  <a:cubicBezTo>
                    <a:pt x="645" y="613"/>
                    <a:pt x="632" y="601"/>
                    <a:pt x="632" y="585"/>
                  </a:cubicBezTo>
                  <a:cubicBezTo>
                    <a:pt x="632" y="56"/>
                    <a:pt x="632" y="56"/>
                    <a:pt x="632" y="56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5" y="740"/>
                    <a:pt x="55" y="740"/>
                    <a:pt x="55" y="740"/>
                  </a:cubicBezTo>
                  <a:cubicBezTo>
                    <a:pt x="55" y="755"/>
                    <a:pt x="43" y="768"/>
                    <a:pt x="28" y="7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282B7073-2FF5-4F2C-B645-B8C2205E1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820" y="2991566"/>
              <a:ext cx="200447" cy="373727"/>
            </a:xfrm>
            <a:custGeom>
              <a:avLst/>
              <a:gdLst>
                <a:gd name="T0" fmla="*/ 924 w 952"/>
                <a:gd name="T1" fmla="*/ 1776 h 1776"/>
                <a:gd name="T2" fmla="*/ 897 w 952"/>
                <a:gd name="T3" fmla="*/ 1749 h 1776"/>
                <a:gd name="T4" fmla="*/ 897 w 952"/>
                <a:gd name="T5" fmla="*/ 424 h 1776"/>
                <a:gd name="T6" fmla="*/ 56 w 952"/>
                <a:gd name="T7" fmla="*/ 70 h 1776"/>
                <a:gd name="T8" fmla="*/ 56 w 952"/>
                <a:gd name="T9" fmla="*/ 1051 h 1776"/>
                <a:gd name="T10" fmla="*/ 28 w 952"/>
                <a:gd name="T11" fmla="*/ 1079 h 1776"/>
                <a:gd name="T12" fmla="*/ 0 w 952"/>
                <a:gd name="T13" fmla="*/ 1051 h 1776"/>
                <a:gd name="T14" fmla="*/ 0 w 952"/>
                <a:gd name="T15" fmla="*/ 29 h 1776"/>
                <a:gd name="T16" fmla="*/ 13 w 952"/>
                <a:gd name="T17" fmla="*/ 6 h 1776"/>
                <a:gd name="T18" fmla="*/ 39 w 952"/>
                <a:gd name="T19" fmla="*/ 3 h 1776"/>
                <a:gd name="T20" fmla="*/ 935 w 952"/>
                <a:gd name="T21" fmla="*/ 380 h 1776"/>
                <a:gd name="T22" fmla="*/ 952 w 952"/>
                <a:gd name="T23" fmla="*/ 405 h 1776"/>
                <a:gd name="T24" fmla="*/ 952 w 952"/>
                <a:gd name="T25" fmla="*/ 1749 h 1776"/>
                <a:gd name="T26" fmla="*/ 924 w 952"/>
                <a:gd name="T27" fmla="*/ 1776 h 1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2" h="1776">
                  <a:moveTo>
                    <a:pt x="924" y="1776"/>
                  </a:moveTo>
                  <a:cubicBezTo>
                    <a:pt x="909" y="1776"/>
                    <a:pt x="897" y="1764"/>
                    <a:pt x="897" y="1749"/>
                  </a:cubicBezTo>
                  <a:cubicBezTo>
                    <a:pt x="897" y="424"/>
                    <a:pt x="897" y="424"/>
                    <a:pt x="897" y="424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6" y="1051"/>
                    <a:pt x="56" y="1051"/>
                    <a:pt x="56" y="1051"/>
                  </a:cubicBezTo>
                  <a:cubicBezTo>
                    <a:pt x="56" y="1066"/>
                    <a:pt x="43" y="1079"/>
                    <a:pt x="28" y="1079"/>
                  </a:cubicBezTo>
                  <a:cubicBezTo>
                    <a:pt x="13" y="1079"/>
                    <a:pt x="0" y="1066"/>
                    <a:pt x="0" y="105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9"/>
                    <a:pt x="5" y="11"/>
                    <a:pt x="13" y="6"/>
                  </a:cubicBezTo>
                  <a:cubicBezTo>
                    <a:pt x="20" y="0"/>
                    <a:pt x="30" y="0"/>
                    <a:pt x="39" y="3"/>
                  </a:cubicBezTo>
                  <a:cubicBezTo>
                    <a:pt x="935" y="380"/>
                    <a:pt x="935" y="380"/>
                    <a:pt x="935" y="380"/>
                  </a:cubicBezTo>
                  <a:cubicBezTo>
                    <a:pt x="945" y="384"/>
                    <a:pt x="952" y="394"/>
                    <a:pt x="952" y="405"/>
                  </a:cubicBezTo>
                  <a:cubicBezTo>
                    <a:pt x="952" y="1749"/>
                    <a:pt x="952" y="1749"/>
                    <a:pt x="952" y="1749"/>
                  </a:cubicBezTo>
                  <a:cubicBezTo>
                    <a:pt x="952" y="1764"/>
                    <a:pt x="940" y="1776"/>
                    <a:pt x="924" y="177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0C678F75-509A-4B56-8DA9-F9B91D08D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8952" y="3097296"/>
              <a:ext cx="82969" cy="267997"/>
            </a:xfrm>
            <a:custGeom>
              <a:avLst/>
              <a:gdLst>
                <a:gd name="T0" fmla="*/ 365 w 393"/>
                <a:gd name="T1" fmla="*/ 1275 h 1275"/>
                <a:gd name="T2" fmla="*/ 28 w 393"/>
                <a:gd name="T3" fmla="*/ 1275 h 1275"/>
                <a:gd name="T4" fmla="*/ 0 w 393"/>
                <a:gd name="T5" fmla="*/ 1248 h 1275"/>
                <a:gd name="T6" fmla="*/ 28 w 393"/>
                <a:gd name="T7" fmla="*/ 1220 h 1275"/>
                <a:gd name="T8" fmla="*/ 337 w 393"/>
                <a:gd name="T9" fmla="*/ 1220 h 1275"/>
                <a:gd name="T10" fmla="*/ 337 w 393"/>
                <a:gd name="T11" fmla="*/ 56 h 1275"/>
                <a:gd name="T12" fmla="*/ 28 w 393"/>
                <a:gd name="T13" fmla="*/ 56 h 1275"/>
                <a:gd name="T14" fmla="*/ 0 w 393"/>
                <a:gd name="T15" fmla="*/ 28 h 1275"/>
                <a:gd name="T16" fmla="*/ 28 w 393"/>
                <a:gd name="T17" fmla="*/ 0 h 1275"/>
                <a:gd name="T18" fmla="*/ 365 w 393"/>
                <a:gd name="T19" fmla="*/ 0 h 1275"/>
                <a:gd name="T20" fmla="*/ 393 w 393"/>
                <a:gd name="T21" fmla="*/ 28 h 1275"/>
                <a:gd name="T22" fmla="*/ 393 w 393"/>
                <a:gd name="T23" fmla="*/ 1248 h 1275"/>
                <a:gd name="T24" fmla="*/ 365 w 393"/>
                <a:gd name="T25" fmla="*/ 1275 h 1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3" h="1275">
                  <a:moveTo>
                    <a:pt x="365" y="1275"/>
                  </a:moveTo>
                  <a:cubicBezTo>
                    <a:pt x="28" y="1275"/>
                    <a:pt x="28" y="1275"/>
                    <a:pt x="28" y="1275"/>
                  </a:cubicBezTo>
                  <a:cubicBezTo>
                    <a:pt x="13" y="1275"/>
                    <a:pt x="0" y="1263"/>
                    <a:pt x="0" y="1248"/>
                  </a:cubicBezTo>
                  <a:cubicBezTo>
                    <a:pt x="0" y="1232"/>
                    <a:pt x="13" y="1220"/>
                    <a:pt x="28" y="1220"/>
                  </a:cubicBezTo>
                  <a:cubicBezTo>
                    <a:pt x="337" y="1220"/>
                    <a:pt x="337" y="1220"/>
                    <a:pt x="337" y="1220"/>
                  </a:cubicBezTo>
                  <a:cubicBezTo>
                    <a:pt x="337" y="56"/>
                    <a:pt x="337" y="56"/>
                    <a:pt x="337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13" y="56"/>
                    <a:pt x="0" y="43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365" y="0"/>
                    <a:pt x="365" y="0"/>
                    <a:pt x="365" y="0"/>
                  </a:cubicBezTo>
                  <a:cubicBezTo>
                    <a:pt x="380" y="0"/>
                    <a:pt x="393" y="13"/>
                    <a:pt x="393" y="28"/>
                  </a:cubicBezTo>
                  <a:cubicBezTo>
                    <a:pt x="393" y="1248"/>
                    <a:pt x="393" y="1248"/>
                    <a:pt x="393" y="1248"/>
                  </a:cubicBezTo>
                  <a:cubicBezTo>
                    <a:pt x="393" y="1263"/>
                    <a:pt x="380" y="1275"/>
                    <a:pt x="365" y="127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AAB2124C-8375-4B3F-8AC6-1F2FF6BB0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190" y="3074535"/>
              <a:ext cx="55802" cy="11748"/>
            </a:xfrm>
            <a:custGeom>
              <a:avLst/>
              <a:gdLst>
                <a:gd name="T0" fmla="*/ 235 w 263"/>
                <a:gd name="T1" fmla="*/ 56 h 56"/>
                <a:gd name="T2" fmla="*/ 27 w 263"/>
                <a:gd name="T3" fmla="*/ 56 h 56"/>
                <a:gd name="T4" fmla="*/ 0 w 263"/>
                <a:gd name="T5" fmla="*/ 28 h 56"/>
                <a:gd name="T6" fmla="*/ 27 w 263"/>
                <a:gd name="T7" fmla="*/ 0 h 56"/>
                <a:gd name="T8" fmla="*/ 235 w 263"/>
                <a:gd name="T9" fmla="*/ 0 h 56"/>
                <a:gd name="T10" fmla="*/ 263 w 263"/>
                <a:gd name="T11" fmla="*/ 28 h 56"/>
                <a:gd name="T12" fmla="*/ 235 w 263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56">
                  <a:moveTo>
                    <a:pt x="235" y="56"/>
                  </a:moveTo>
                  <a:cubicBezTo>
                    <a:pt x="27" y="56"/>
                    <a:pt x="27" y="56"/>
                    <a:pt x="27" y="56"/>
                  </a:cubicBezTo>
                  <a:cubicBezTo>
                    <a:pt x="12" y="56"/>
                    <a:pt x="0" y="43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cubicBezTo>
                    <a:pt x="235" y="0"/>
                    <a:pt x="235" y="0"/>
                    <a:pt x="235" y="0"/>
                  </a:cubicBezTo>
                  <a:cubicBezTo>
                    <a:pt x="251" y="0"/>
                    <a:pt x="263" y="13"/>
                    <a:pt x="263" y="28"/>
                  </a:cubicBezTo>
                  <a:cubicBezTo>
                    <a:pt x="263" y="43"/>
                    <a:pt x="251" y="56"/>
                    <a:pt x="235" y="5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03E6D610-8047-4ECF-8989-AE7D27F8B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262" y="3006985"/>
              <a:ext cx="11748" cy="55802"/>
            </a:xfrm>
            <a:custGeom>
              <a:avLst/>
              <a:gdLst>
                <a:gd name="T0" fmla="*/ 27 w 55"/>
                <a:gd name="T1" fmla="*/ 264 h 264"/>
                <a:gd name="T2" fmla="*/ 0 w 55"/>
                <a:gd name="T3" fmla="*/ 236 h 264"/>
                <a:gd name="T4" fmla="*/ 0 w 55"/>
                <a:gd name="T5" fmla="*/ 28 h 264"/>
                <a:gd name="T6" fmla="*/ 27 w 55"/>
                <a:gd name="T7" fmla="*/ 0 h 264"/>
                <a:gd name="T8" fmla="*/ 55 w 55"/>
                <a:gd name="T9" fmla="*/ 28 h 264"/>
                <a:gd name="T10" fmla="*/ 55 w 55"/>
                <a:gd name="T11" fmla="*/ 236 h 264"/>
                <a:gd name="T12" fmla="*/ 27 w 55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264">
                  <a:moveTo>
                    <a:pt x="27" y="264"/>
                  </a:moveTo>
                  <a:cubicBezTo>
                    <a:pt x="12" y="264"/>
                    <a:pt x="0" y="251"/>
                    <a:pt x="0" y="23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cubicBezTo>
                    <a:pt x="43" y="0"/>
                    <a:pt x="55" y="13"/>
                    <a:pt x="55" y="28"/>
                  </a:cubicBezTo>
                  <a:cubicBezTo>
                    <a:pt x="55" y="236"/>
                    <a:pt x="55" y="236"/>
                    <a:pt x="55" y="236"/>
                  </a:cubicBezTo>
                  <a:cubicBezTo>
                    <a:pt x="55" y="251"/>
                    <a:pt x="43" y="264"/>
                    <a:pt x="27" y="26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EA616E90-32B8-483F-A3CE-FEA7E040D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564" y="3159707"/>
              <a:ext cx="11748" cy="55068"/>
            </a:xfrm>
            <a:custGeom>
              <a:avLst/>
              <a:gdLst>
                <a:gd name="T0" fmla="*/ 28 w 55"/>
                <a:gd name="T1" fmla="*/ 263 h 263"/>
                <a:gd name="T2" fmla="*/ 0 w 55"/>
                <a:gd name="T3" fmla="*/ 235 h 263"/>
                <a:gd name="T4" fmla="*/ 0 w 55"/>
                <a:gd name="T5" fmla="*/ 27 h 263"/>
                <a:gd name="T6" fmla="*/ 28 w 55"/>
                <a:gd name="T7" fmla="*/ 0 h 263"/>
                <a:gd name="T8" fmla="*/ 55 w 55"/>
                <a:gd name="T9" fmla="*/ 27 h 263"/>
                <a:gd name="T10" fmla="*/ 55 w 55"/>
                <a:gd name="T11" fmla="*/ 235 h 263"/>
                <a:gd name="T12" fmla="*/ 28 w 55"/>
                <a:gd name="T13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263">
                  <a:moveTo>
                    <a:pt x="28" y="263"/>
                  </a:moveTo>
                  <a:cubicBezTo>
                    <a:pt x="12" y="263"/>
                    <a:pt x="0" y="251"/>
                    <a:pt x="0" y="23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3" y="0"/>
                    <a:pt x="55" y="12"/>
                    <a:pt x="55" y="27"/>
                  </a:cubicBezTo>
                  <a:cubicBezTo>
                    <a:pt x="55" y="235"/>
                    <a:pt x="55" y="235"/>
                    <a:pt x="55" y="235"/>
                  </a:cubicBezTo>
                  <a:cubicBezTo>
                    <a:pt x="55" y="251"/>
                    <a:pt x="43" y="263"/>
                    <a:pt x="28" y="26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99EC57E4-75BA-445D-AC76-AE5A62090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335" y="3067927"/>
              <a:ext cx="11014" cy="35977"/>
            </a:xfrm>
            <a:custGeom>
              <a:avLst/>
              <a:gdLst>
                <a:gd name="T0" fmla="*/ 27 w 55"/>
                <a:gd name="T1" fmla="*/ 170 h 170"/>
                <a:gd name="T2" fmla="*/ 0 w 55"/>
                <a:gd name="T3" fmla="*/ 142 h 170"/>
                <a:gd name="T4" fmla="*/ 0 w 55"/>
                <a:gd name="T5" fmla="*/ 27 h 170"/>
                <a:gd name="T6" fmla="*/ 27 w 55"/>
                <a:gd name="T7" fmla="*/ 0 h 170"/>
                <a:gd name="T8" fmla="*/ 55 w 55"/>
                <a:gd name="T9" fmla="*/ 27 h 170"/>
                <a:gd name="T10" fmla="*/ 55 w 55"/>
                <a:gd name="T11" fmla="*/ 142 h 170"/>
                <a:gd name="T12" fmla="*/ 27 w 55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170">
                  <a:moveTo>
                    <a:pt x="27" y="170"/>
                  </a:moveTo>
                  <a:cubicBezTo>
                    <a:pt x="12" y="170"/>
                    <a:pt x="0" y="158"/>
                    <a:pt x="0" y="14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3" y="0"/>
                    <a:pt x="55" y="12"/>
                    <a:pt x="55" y="27"/>
                  </a:cubicBezTo>
                  <a:cubicBezTo>
                    <a:pt x="55" y="142"/>
                    <a:pt x="55" y="142"/>
                    <a:pt x="55" y="142"/>
                  </a:cubicBezTo>
                  <a:cubicBezTo>
                    <a:pt x="55" y="158"/>
                    <a:pt x="43" y="170"/>
                    <a:pt x="27" y="17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60" name="Freeform 13">
              <a:extLst>
                <a:ext uri="{FF2B5EF4-FFF2-40B4-BE49-F238E27FC236}">
                  <a16:creationId xmlns:a16="http://schemas.microsoft.com/office/drawing/2014/main" id="{FF5DAD55-8C25-487D-BF8E-CF9E70712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190" y="3144288"/>
              <a:ext cx="55802" cy="11748"/>
            </a:xfrm>
            <a:custGeom>
              <a:avLst/>
              <a:gdLst>
                <a:gd name="T0" fmla="*/ 235 w 263"/>
                <a:gd name="T1" fmla="*/ 56 h 56"/>
                <a:gd name="T2" fmla="*/ 27 w 263"/>
                <a:gd name="T3" fmla="*/ 56 h 56"/>
                <a:gd name="T4" fmla="*/ 0 w 263"/>
                <a:gd name="T5" fmla="*/ 28 h 56"/>
                <a:gd name="T6" fmla="*/ 27 w 263"/>
                <a:gd name="T7" fmla="*/ 0 h 56"/>
                <a:gd name="T8" fmla="*/ 235 w 263"/>
                <a:gd name="T9" fmla="*/ 0 h 56"/>
                <a:gd name="T10" fmla="*/ 263 w 263"/>
                <a:gd name="T11" fmla="*/ 28 h 56"/>
                <a:gd name="T12" fmla="*/ 235 w 263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56">
                  <a:moveTo>
                    <a:pt x="235" y="56"/>
                  </a:moveTo>
                  <a:cubicBezTo>
                    <a:pt x="27" y="56"/>
                    <a:pt x="27" y="56"/>
                    <a:pt x="27" y="56"/>
                  </a:cubicBezTo>
                  <a:cubicBezTo>
                    <a:pt x="12" y="56"/>
                    <a:pt x="0" y="43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cubicBezTo>
                    <a:pt x="235" y="0"/>
                    <a:pt x="235" y="0"/>
                    <a:pt x="235" y="0"/>
                  </a:cubicBezTo>
                  <a:cubicBezTo>
                    <a:pt x="251" y="0"/>
                    <a:pt x="263" y="13"/>
                    <a:pt x="263" y="28"/>
                  </a:cubicBezTo>
                  <a:cubicBezTo>
                    <a:pt x="263" y="43"/>
                    <a:pt x="251" y="56"/>
                    <a:pt x="235" y="5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B83D948E-2EF7-43BD-B3D8-AB2A16B26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6374" y="3249284"/>
              <a:ext cx="24230" cy="11748"/>
            </a:xfrm>
            <a:custGeom>
              <a:avLst/>
              <a:gdLst>
                <a:gd name="T0" fmla="*/ 89 w 117"/>
                <a:gd name="T1" fmla="*/ 56 h 56"/>
                <a:gd name="T2" fmla="*/ 27 w 117"/>
                <a:gd name="T3" fmla="*/ 56 h 56"/>
                <a:gd name="T4" fmla="*/ 0 w 117"/>
                <a:gd name="T5" fmla="*/ 28 h 56"/>
                <a:gd name="T6" fmla="*/ 27 w 117"/>
                <a:gd name="T7" fmla="*/ 0 h 56"/>
                <a:gd name="T8" fmla="*/ 89 w 117"/>
                <a:gd name="T9" fmla="*/ 0 h 56"/>
                <a:gd name="T10" fmla="*/ 117 w 117"/>
                <a:gd name="T11" fmla="*/ 28 h 56"/>
                <a:gd name="T12" fmla="*/ 89 w 117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56">
                  <a:moveTo>
                    <a:pt x="89" y="56"/>
                  </a:moveTo>
                  <a:cubicBezTo>
                    <a:pt x="27" y="56"/>
                    <a:pt x="27" y="56"/>
                    <a:pt x="27" y="56"/>
                  </a:cubicBezTo>
                  <a:cubicBezTo>
                    <a:pt x="12" y="56"/>
                    <a:pt x="0" y="43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104" y="0"/>
                    <a:pt x="117" y="13"/>
                    <a:pt x="117" y="28"/>
                  </a:cubicBezTo>
                  <a:cubicBezTo>
                    <a:pt x="117" y="43"/>
                    <a:pt x="104" y="56"/>
                    <a:pt x="89" y="5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62" name="Freeform 15">
              <a:extLst>
                <a:ext uri="{FF2B5EF4-FFF2-40B4-BE49-F238E27FC236}">
                  <a16:creationId xmlns:a16="http://schemas.microsoft.com/office/drawing/2014/main" id="{3151342A-F1B3-4262-8047-A99540845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6374" y="3281590"/>
              <a:ext cx="24230" cy="11748"/>
            </a:xfrm>
            <a:custGeom>
              <a:avLst/>
              <a:gdLst>
                <a:gd name="T0" fmla="*/ 89 w 117"/>
                <a:gd name="T1" fmla="*/ 56 h 56"/>
                <a:gd name="T2" fmla="*/ 27 w 117"/>
                <a:gd name="T3" fmla="*/ 56 h 56"/>
                <a:gd name="T4" fmla="*/ 0 w 117"/>
                <a:gd name="T5" fmla="*/ 28 h 56"/>
                <a:gd name="T6" fmla="*/ 27 w 117"/>
                <a:gd name="T7" fmla="*/ 0 h 56"/>
                <a:gd name="T8" fmla="*/ 89 w 117"/>
                <a:gd name="T9" fmla="*/ 0 h 56"/>
                <a:gd name="T10" fmla="*/ 117 w 117"/>
                <a:gd name="T11" fmla="*/ 28 h 56"/>
                <a:gd name="T12" fmla="*/ 89 w 117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56">
                  <a:moveTo>
                    <a:pt x="89" y="56"/>
                  </a:moveTo>
                  <a:cubicBezTo>
                    <a:pt x="27" y="56"/>
                    <a:pt x="27" y="56"/>
                    <a:pt x="27" y="56"/>
                  </a:cubicBezTo>
                  <a:cubicBezTo>
                    <a:pt x="12" y="56"/>
                    <a:pt x="0" y="43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104" y="0"/>
                    <a:pt x="117" y="13"/>
                    <a:pt x="117" y="28"/>
                  </a:cubicBezTo>
                  <a:cubicBezTo>
                    <a:pt x="117" y="43"/>
                    <a:pt x="104" y="56"/>
                    <a:pt x="89" y="5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02BBFBA7-11A6-4C36-B519-2A4165A29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7037" y="3249284"/>
              <a:ext cx="24964" cy="11748"/>
            </a:xfrm>
            <a:custGeom>
              <a:avLst/>
              <a:gdLst>
                <a:gd name="T0" fmla="*/ 89 w 117"/>
                <a:gd name="T1" fmla="*/ 56 h 56"/>
                <a:gd name="T2" fmla="*/ 28 w 117"/>
                <a:gd name="T3" fmla="*/ 56 h 56"/>
                <a:gd name="T4" fmla="*/ 0 w 117"/>
                <a:gd name="T5" fmla="*/ 28 h 56"/>
                <a:gd name="T6" fmla="*/ 28 w 117"/>
                <a:gd name="T7" fmla="*/ 0 h 56"/>
                <a:gd name="T8" fmla="*/ 89 w 117"/>
                <a:gd name="T9" fmla="*/ 0 h 56"/>
                <a:gd name="T10" fmla="*/ 117 w 117"/>
                <a:gd name="T11" fmla="*/ 28 h 56"/>
                <a:gd name="T12" fmla="*/ 89 w 117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56">
                  <a:moveTo>
                    <a:pt x="89" y="56"/>
                  </a:moveTo>
                  <a:cubicBezTo>
                    <a:pt x="28" y="56"/>
                    <a:pt x="28" y="56"/>
                    <a:pt x="28" y="56"/>
                  </a:cubicBezTo>
                  <a:cubicBezTo>
                    <a:pt x="12" y="56"/>
                    <a:pt x="0" y="43"/>
                    <a:pt x="0" y="28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105" y="0"/>
                    <a:pt x="117" y="13"/>
                    <a:pt x="117" y="28"/>
                  </a:cubicBezTo>
                  <a:cubicBezTo>
                    <a:pt x="117" y="43"/>
                    <a:pt x="105" y="56"/>
                    <a:pt x="89" y="5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CDD58222-539E-4A85-8BA0-DF4ED36EC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028" y="3127400"/>
              <a:ext cx="48460" cy="11748"/>
            </a:xfrm>
            <a:custGeom>
              <a:avLst/>
              <a:gdLst>
                <a:gd name="T0" fmla="*/ 202 w 229"/>
                <a:gd name="T1" fmla="*/ 55 h 55"/>
                <a:gd name="T2" fmla="*/ 28 w 229"/>
                <a:gd name="T3" fmla="*/ 55 h 55"/>
                <a:gd name="T4" fmla="*/ 0 w 229"/>
                <a:gd name="T5" fmla="*/ 27 h 55"/>
                <a:gd name="T6" fmla="*/ 28 w 229"/>
                <a:gd name="T7" fmla="*/ 0 h 55"/>
                <a:gd name="T8" fmla="*/ 202 w 229"/>
                <a:gd name="T9" fmla="*/ 0 h 55"/>
                <a:gd name="T10" fmla="*/ 229 w 229"/>
                <a:gd name="T11" fmla="*/ 27 h 55"/>
                <a:gd name="T12" fmla="*/ 202 w 229"/>
                <a:gd name="T1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55">
                  <a:moveTo>
                    <a:pt x="202" y="55"/>
                  </a:moveTo>
                  <a:cubicBezTo>
                    <a:pt x="28" y="55"/>
                    <a:pt x="28" y="55"/>
                    <a:pt x="28" y="55"/>
                  </a:cubicBezTo>
                  <a:cubicBezTo>
                    <a:pt x="12" y="55"/>
                    <a:pt x="0" y="43"/>
                    <a:pt x="0" y="27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7" y="0"/>
                    <a:pt x="229" y="12"/>
                    <a:pt x="229" y="27"/>
                  </a:cubicBezTo>
                  <a:cubicBezTo>
                    <a:pt x="229" y="43"/>
                    <a:pt x="217" y="55"/>
                    <a:pt x="202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65" name="Freeform 18">
              <a:extLst>
                <a:ext uri="{FF2B5EF4-FFF2-40B4-BE49-F238E27FC236}">
                  <a16:creationId xmlns:a16="http://schemas.microsoft.com/office/drawing/2014/main" id="{06BC684E-EB68-4782-8BFC-C03EF3189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028" y="3241207"/>
              <a:ext cx="48460" cy="11748"/>
            </a:xfrm>
            <a:custGeom>
              <a:avLst/>
              <a:gdLst>
                <a:gd name="T0" fmla="*/ 202 w 229"/>
                <a:gd name="T1" fmla="*/ 55 h 55"/>
                <a:gd name="T2" fmla="*/ 28 w 229"/>
                <a:gd name="T3" fmla="*/ 55 h 55"/>
                <a:gd name="T4" fmla="*/ 0 w 229"/>
                <a:gd name="T5" fmla="*/ 28 h 55"/>
                <a:gd name="T6" fmla="*/ 28 w 229"/>
                <a:gd name="T7" fmla="*/ 0 h 55"/>
                <a:gd name="T8" fmla="*/ 202 w 229"/>
                <a:gd name="T9" fmla="*/ 0 h 55"/>
                <a:gd name="T10" fmla="*/ 229 w 229"/>
                <a:gd name="T11" fmla="*/ 28 h 55"/>
                <a:gd name="T12" fmla="*/ 202 w 229"/>
                <a:gd name="T1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55">
                  <a:moveTo>
                    <a:pt x="202" y="55"/>
                  </a:moveTo>
                  <a:cubicBezTo>
                    <a:pt x="28" y="55"/>
                    <a:pt x="28" y="55"/>
                    <a:pt x="28" y="55"/>
                  </a:cubicBezTo>
                  <a:cubicBezTo>
                    <a:pt x="12" y="55"/>
                    <a:pt x="0" y="43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7" y="0"/>
                    <a:pt x="229" y="12"/>
                    <a:pt x="229" y="28"/>
                  </a:cubicBezTo>
                  <a:cubicBezTo>
                    <a:pt x="229" y="43"/>
                    <a:pt x="217" y="55"/>
                    <a:pt x="202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66" name="Freeform 19">
              <a:extLst>
                <a:ext uri="{FF2B5EF4-FFF2-40B4-BE49-F238E27FC236}">
                  <a16:creationId xmlns:a16="http://schemas.microsoft.com/office/drawing/2014/main" id="{77FA7051-480F-4D9F-849A-D4331FA71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028" y="3183937"/>
              <a:ext cx="48460" cy="11748"/>
            </a:xfrm>
            <a:custGeom>
              <a:avLst/>
              <a:gdLst>
                <a:gd name="T0" fmla="*/ 202 w 229"/>
                <a:gd name="T1" fmla="*/ 56 h 56"/>
                <a:gd name="T2" fmla="*/ 28 w 229"/>
                <a:gd name="T3" fmla="*/ 56 h 56"/>
                <a:gd name="T4" fmla="*/ 0 w 229"/>
                <a:gd name="T5" fmla="*/ 28 h 56"/>
                <a:gd name="T6" fmla="*/ 28 w 229"/>
                <a:gd name="T7" fmla="*/ 0 h 56"/>
                <a:gd name="T8" fmla="*/ 202 w 229"/>
                <a:gd name="T9" fmla="*/ 0 h 56"/>
                <a:gd name="T10" fmla="*/ 229 w 229"/>
                <a:gd name="T11" fmla="*/ 28 h 56"/>
                <a:gd name="T12" fmla="*/ 202 w 229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56">
                  <a:moveTo>
                    <a:pt x="202" y="56"/>
                  </a:moveTo>
                  <a:cubicBezTo>
                    <a:pt x="28" y="56"/>
                    <a:pt x="28" y="56"/>
                    <a:pt x="28" y="56"/>
                  </a:cubicBezTo>
                  <a:cubicBezTo>
                    <a:pt x="12" y="56"/>
                    <a:pt x="0" y="43"/>
                    <a:pt x="0" y="28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7" y="0"/>
                    <a:pt x="229" y="13"/>
                    <a:pt x="229" y="28"/>
                  </a:cubicBezTo>
                  <a:cubicBezTo>
                    <a:pt x="229" y="43"/>
                    <a:pt x="217" y="56"/>
                    <a:pt x="202" y="5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67" name="Freeform 20">
              <a:extLst>
                <a:ext uri="{FF2B5EF4-FFF2-40B4-BE49-F238E27FC236}">
                  <a16:creationId xmlns:a16="http://schemas.microsoft.com/office/drawing/2014/main" id="{B7813B75-CB59-4716-8347-CA29B5A5E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028" y="3297743"/>
              <a:ext cx="48460" cy="12482"/>
            </a:xfrm>
            <a:custGeom>
              <a:avLst/>
              <a:gdLst>
                <a:gd name="T0" fmla="*/ 202 w 229"/>
                <a:gd name="T1" fmla="*/ 56 h 56"/>
                <a:gd name="T2" fmla="*/ 28 w 229"/>
                <a:gd name="T3" fmla="*/ 56 h 56"/>
                <a:gd name="T4" fmla="*/ 0 w 229"/>
                <a:gd name="T5" fmla="*/ 28 h 56"/>
                <a:gd name="T6" fmla="*/ 28 w 229"/>
                <a:gd name="T7" fmla="*/ 0 h 56"/>
                <a:gd name="T8" fmla="*/ 202 w 229"/>
                <a:gd name="T9" fmla="*/ 0 h 56"/>
                <a:gd name="T10" fmla="*/ 229 w 229"/>
                <a:gd name="T11" fmla="*/ 28 h 56"/>
                <a:gd name="T12" fmla="*/ 202 w 229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56">
                  <a:moveTo>
                    <a:pt x="202" y="56"/>
                  </a:moveTo>
                  <a:cubicBezTo>
                    <a:pt x="28" y="56"/>
                    <a:pt x="28" y="56"/>
                    <a:pt x="28" y="56"/>
                  </a:cubicBezTo>
                  <a:cubicBezTo>
                    <a:pt x="12" y="56"/>
                    <a:pt x="0" y="43"/>
                    <a:pt x="0" y="28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7" y="0"/>
                    <a:pt x="229" y="13"/>
                    <a:pt x="229" y="28"/>
                  </a:cubicBezTo>
                  <a:cubicBezTo>
                    <a:pt x="229" y="43"/>
                    <a:pt x="217" y="56"/>
                    <a:pt x="202" y="5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68" name="Freeform 21">
              <a:extLst>
                <a:ext uri="{FF2B5EF4-FFF2-40B4-BE49-F238E27FC236}">
                  <a16:creationId xmlns:a16="http://schemas.microsoft.com/office/drawing/2014/main" id="{DAD44741-78E8-4119-A50D-8A5EA92DA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028" y="3156036"/>
              <a:ext cx="48460" cy="11013"/>
            </a:xfrm>
            <a:custGeom>
              <a:avLst/>
              <a:gdLst>
                <a:gd name="T0" fmla="*/ 202 w 229"/>
                <a:gd name="T1" fmla="*/ 55 h 55"/>
                <a:gd name="T2" fmla="*/ 28 w 229"/>
                <a:gd name="T3" fmla="*/ 55 h 55"/>
                <a:gd name="T4" fmla="*/ 0 w 229"/>
                <a:gd name="T5" fmla="*/ 28 h 55"/>
                <a:gd name="T6" fmla="*/ 28 w 229"/>
                <a:gd name="T7" fmla="*/ 0 h 55"/>
                <a:gd name="T8" fmla="*/ 202 w 229"/>
                <a:gd name="T9" fmla="*/ 0 h 55"/>
                <a:gd name="T10" fmla="*/ 229 w 229"/>
                <a:gd name="T11" fmla="*/ 28 h 55"/>
                <a:gd name="T12" fmla="*/ 202 w 229"/>
                <a:gd name="T1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55">
                  <a:moveTo>
                    <a:pt x="202" y="55"/>
                  </a:moveTo>
                  <a:cubicBezTo>
                    <a:pt x="28" y="55"/>
                    <a:pt x="28" y="55"/>
                    <a:pt x="28" y="55"/>
                  </a:cubicBezTo>
                  <a:cubicBezTo>
                    <a:pt x="12" y="55"/>
                    <a:pt x="0" y="43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7" y="0"/>
                    <a:pt x="229" y="12"/>
                    <a:pt x="229" y="28"/>
                  </a:cubicBezTo>
                  <a:cubicBezTo>
                    <a:pt x="229" y="43"/>
                    <a:pt x="217" y="55"/>
                    <a:pt x="202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69" name="Freeform 22">
              <a:extLst>
                <a:ext uri="{FF2B5EF4-FFF2-40B4-BE49-F238E27FC236}">
                  <a16:creationId xmlns:a16="http://schemas.microsoft.com/office/drawing/2014/main" id="{573BF8E6-1A46-4E1A-BD35-BF177D1C8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028" y="3269842"/>
              <a:ext cx="48460" cy="11748"/>
            </a:xfrm>
            <a:custGeom>
              <a:avLst/>
              <a:gdLst>
                <a:gd name="T0" fmla="*/ 202 w 229"/>
                <a:gd name="T1" fmla="*/ 55 h 55"/>
                <a:gd name="T2" fmla="*/ 28 w 229"/>
                <a:gd name="T3" fmla="*/ 55 h 55"/>
                <a:gd name="T4" fmla="*/ 0 w 229"/>
                <a:gd name="T5" fmla="*/ 28 h 55"/>
                <a:gd name="T6" fmla="*/ 28 w 229"/>
                <a:gd name="T7" fmla="*/ 0 h 55"/>
                <a:gd name="T8" fmla="*/ 202 w 229"/>
                <a:gd name="T9" fmla="*/ 0 h 55"/>
                <a:gd name="T10" fmla="*/ 229 w 229"/>
                <a:gd name="T11" fmla="*/ 28 h 55"/>
                <a:gd name="T12" fmla="*/ 202 w 229"/>
                <a:gd name="T1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55">
                  <a:moveTo>
                    <a:pt x="202" y="55"/>
                  </a:moveTo>
                  <a:cubicBezTo>
                    <a:pt x="28" y="55"/>
                    <a:pt x="28" y="55"/>
                    <a:pt x="28" y="55"/>
                  </a:cubicBezTo>
                  <a:cubicBezTo>
                    <a:pt x="12" y="55"/>
                    <a:pt x="0" y="43"/>
                    <a:pt x="0" y="28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7" y="0"/>
                    <a:pt x="229" y="13"/>
                    <a:pt x="229" y="28"/>
                  </a:cubicBezTo>
                  <a:cubicBezTo>
                    <a:pt x="229" y="43"/>
                    <a:pt x="217" y="55"/>
                    <a:pt x="202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70" name="Freeform 23">
              <a:extLst>
                <a:ext uri="{FF2B5EF4-FFF2-40B4-BE49-F238E27FC236}">
                  <a16:creationId xmlns:a16="http://schemas.microsoft.com/office/drawing/2014/main" id="{E83E33CB-D9BB-4057-8B5D-81C10CCBA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028" y="3212572"/>
              <a:ext cx="48460" cy="11748"/>
            </a:xfrm>
            <a:custGeom>
              <a:avLst/>
              <a:gdLst>
                <a:gd name="T0" fmla="*/ 202 w 229"/>
                <a:gd name="T1" fmla="*/ 55 h 55"/>
                <a:gd name="T2" fmla="*/ 28 w 229"/>
                <a:gd name="T3" fmla="*/ 55 h 55"/>
                <a:gd name="T4" fmla="*/ 0 w 229"/>
                <a:gd name="T5" fmla="*/ 27 h 55"/>
                <a:gd name="T6" fmla="*/ 28 w 229"/>
                <a:gd name="T7" fmla="*/ 0 h 55"/>
                <a:gd name="T8" fmla="*/ 202 w 229"/>
                <a:gd name="T9" fmla="*/ 0 h 55"/>
                <a:gd name="T10" fmla="*/ 229 w 229"/>
                <a:gd name="T11" fmla="*/ 27 h 55"/>
                <a:gd name="T12" fmla="*/ 202 w 229"/>
                <a:gd name="T1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55">
                  <a:moveTo>
                    <a:pt x="202" y="55"/>
                  </a:moveTo>
                  <a:cubicBezTo>
                    <a:pt x="28" y="55"/>
                    <a:pt x="28" y="55"/>
                    <a:pt x="28" y="55"/>
                  </a:cubicBezTo>
                  <a:cubicBezTo>
                    <a:pt x="12" y="55"/>
                    <a:pt x="0" y="43"/>
                    <a:pt x="0" y="27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7" y="0"/>
                    <a:pt x="229" y="12"/>
                    <a:pt x="229" y="27"/>
                  </a:cubicBezTo>
                  <a:cubicBezTo>
                    <a:pt x="229" y="43"/>
                    <a:pt x="217" y="55"/>
                    <a:pt x="202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71" name="Freeform 24">
              <a:extLst>
                <a:ext uri="{FF2B5EF4-FFF2-40B4-BE49-F238E27FC236}">
                  <a16:creationId xmlns:a16="http://schemas.microsoft.com/office/drawing/2014/main" id="{6C341F8C-6B4C-4066-910B-C682C85D7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028" y="3326379"/>
              <a:ext cx="48460" cy="11748"/>
            </a:xfrm>
            <a:custGeom>
              <a:avLst/>
              <a:gdLst>
                <a:gd name="T0" fmla="*/ 202 w 229"/>
                <a:gd name="T1" fmla="*/ 55 h 55"/>
                <a:gd name="T2" fmla="*/ 28 w 229"/>
                <a:gd name="T3" fmla="*/ 55 h 55"/>
                <a:gd name="T4" fmla="*/ 0 w 229"/>
                <a:gd name="T5" fmla="*/ 27 h 55"/>
                <a:gd name="T6" fmla="*/ 28 w 229"/>
                <a:gd name="T7" fmla="*/ 0 h 55"/>
                <a:gd name="T8" fmla="*/ 202 w 229"/>
                <a:gd name="T9" fmla="*/ 0 h 55"/>
                <a:gd name="T10" fmla="*/ 229 w 229"/>
                <a:gd name="T11" fmla="*/ 27 h 55"/>
                <a:gd name="T12" fmla="*/ 202 w 229"/>
                <a:gd name="T1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55">
                  <a:moveTo>
                    <a:pt x="202" y="55"/>
                  </a:moveTo>
                  <a:cubicBezTo>
                    <a:pt x="28" y="55"/>
                    <a:pt x="28" y="55"/>
                    <a:pt x="28" y="55"/>
                  </a:cubicBezTo>
                  <a:cubicBezTo>
                    <a:pt x="12" y="55"/>
                    <a:pt x="0" y="43"/>
                    <a:pt x="0" y="27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7" y="0"/>
                    <a:pt x="229" y="12"/>
                    <a:pt x="229" y="27"/>
                  </a:cubicBezTo>
                  <a:cubicBezTo>
                    <a:pt x="229" y="43"/>
                    <a:pt x="217" y="55"/>
                    <a:pt x="202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72" name="Freeform 25">
              <a:extLst>
                <a:ext uri="{FF2B5EF4-FFF2-40B4-BE49-F238E27FC236}">
                  <a16:creationId xmlns:a16="http://schemas.microsoft.com/office/drawing/2014/main" id="{A5BB194C-C397-4A87-8888-DA1F9E728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7037" y="3281590"/>
              <a:ext cx="24964" cy="11748"/>
            </a:xfrm>
            <a:custGeom>
              <a:avLst/>
              <a:gdLst>
                <a:gd name="T0" fmla="*/ 89 w 117"/>
                <a:gd name="T1" fmla="*/ 56 h 56"/>
                <a:gd name="T2" fmla="*/ 28 w 117"/>
                <a:gd name="T3" fmla="*/ 56 h 56"/>
                <a:gd name="T4" fmla="*/ 0 w 117"/>
                <a:gd name="T5" fmla="*/ 28 h 56"/>
                <a:gd name="T6" fmla="*/ 28 w 117"/>
                <a:gd name="T7" fmla="*/ 0 h 56"/>
                <a:gd name="T8" fmla="*/ 89 w 117"/>
                <a:gd name="T9" fmla="*/ 0 h 56"/>
                <a:gd name="T10" fmla="*/ 117 w 117"/>
                <a:gd name="T11" fmla="*/ 28 h 56"/>
                <a:gd name="T12" fmla="*/ 89 w 117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56">
                  <a:moveTo>
                    <a:pt x="89" y="56"/>
                  </a:moveTo>
                  <a:cubicBezTo>
                    <a:pt x="28" y="56"/>
                    <a:pt x="28" y="56"/>
                    <a:pt x="28" y="56"/>
                  </a:cubicBezTo>
                  <a:cubicBezTo>
                    <a:pt x="12" y="56"/>
                    <a:pt x="0" y="43"/>
                    <a:pt x="0" y="28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105" y="0"/>
                    <a:pt x="117" y="13"/>
                    <a:pt x="117" y="28"/>
                  </a:cubicBezTo>
                  <a:cubicBezTo>
                    <a:pt x="117" y="43"/>
                    <a:pt x="105" y="56"/>
                    <a:pt x="89" y="5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73" name="Freeform 26">
              <a:extLst>
                <a:ext uri="{FF2B5EF4-FFF2-40B4-BE49-F238E27FC236}">
                  <a16:creationId xmlns:a16="http://schemas.microsoft.com/office/drawing/2014/main" id="{D7ED63A0-9911-461A-8127-E20A94344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22" y="3144288"/>
              <a:ext cx="55068" cy="11748"/>
            </a:xfrm>
            <a:custGeom>
              <a:avLst/>
              <a:gdLst>
                <a:gd name="T0" fmla="*/ 235 w 263"/>
                <a:gd name="T1" fmla="*/ 56 h 56"/>
                <a:gd name="T2" fmla="*/ 27 w 263"/>
                <a:gd name="T3" fmla="*/ 56 h 56"/>
                <a:gd name="T4" fmla="*/ 0 w 263"/>
                <a:gd name="T5" fmla="*/ 28 h 56"/>
                <a:gd name="T6" fmla="*/ 27 w 263"/>
                <a:gd name="T7" fmla="*/ 0 h 56"/>
                <a:gd name="T8" fmla="*/ 235 w 263"/>
                <a:gd name="T9" fmla="*/ 0 h 56"/>
                <a:gd name="T10" fmla="*/ 263 w 263"/>
                <a:gd name="T11" fmla="*/ 28 h 56"/>
                <a:gd name="T12" fmla="*/ 235 w 263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56">
                  <a:moveTo>
                    <a:pt x="235" y="56"/>
                  </a:moveTo>
                  <a:cubicBezTo>
                    <a:pt x="27" y="56"/>
                    <a:pt x="27" y="56"/>
                    <a:pt x="27" y="56"/>
                  </a:cubicBezTo>
                  <a:cubicBezTo>
                    <a:pt x="12" y="56"/>
                    <a:pt x="0" y="43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cubicBezTo>
                    <a:pt x="235" y="0"/>
                    <a:pt x="235" y="0"/>
                    <a:pt x="235" y="0"/>
                  </a:cubicBezTo>
                  <a:cubicBezTo>
                    <a:pt x="251" y="0"/>
                    <a:pt x="263" y="13"/>
                    <a:pt x="263" y="28"/>
                  </a:cubicBezTo>
                  <a:cubicBezTo>
                    <a:pt x="263" y="43"/>
                    <a:pt x="251" y="56"/>
                    <a:pt x="235" y="5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74" name="Freeform 27">
              <a:extLst>
                <a:ext uri="{FF2B5EF4-FFF2-40B4-BE49-F238E27FC236}">
                  <a16:creationId xmlns:a16="http://schemas.microsoft.com/office/drawing/2014/main" id="{CDE15C00-396E-431A-9BD2-FC4170625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22" y="3205964"/>
              <a:ext cx="55068" cy="11748"/>
            </a:xfrm>
            <a:custGeom>
              <a:avLst/>
              <a:gdLst>
                <a:gd name="T0" fmla="*/ 235 w 263"/>
                <a:gd name="T1" fmla="*/ 56 h 56"/>
                <a:gd name="T2" fmla="*/ 27 w 263"/>
                <a:gd name="T3" fmla="*/ 56 h 56"/>
                <a:gd name="T4" fmla="*/ 0 w 263"/>
                <a:gd name="T5" fmla="*/ 28 h 56"/>
                <a:gd name="T6" fmla="*/ 27 w 263"/>
                <a:gd name="T7" fmla="*/ 0 h 56"/>
                <a:gd name="T8" fmla="*/ 235 w 263"/>
                <a:gd name="T9" fmla="*/ 0 h 56"/>
                <a:gd name="T10" fmla="*/ 263 w 263"/>
                <a:gd name="T11" fmla="*/ 28 h 56"/>
                <a:gd name="T12" fmla="*/ 235 w 263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56">
                  <a:moveTo>
                    <a:pt x="235" y="56"/>
                  </a:moveTo>
                  <a:cubicBezTo>
                    <a:pt x="27" y="56"/>
                    <a:pt x="27" y="56"/>
                    <a:pt x="27" y="56"/>
                  </a:cubicBezTo>
                  <a:cubicBezTo>
                    <a:pt x="12" y="56"/>
                    <a:pt x="0" y="43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cubicBezTo>
                    <a:pt x="235" y="0"/>
                    <a:pt x="235" y="0"/>
                    <a:pt x="235" y="0"/>
                  </a:cubicBezTo>
                  <a:cubicBezTo>
                    <a:pt x="251" y="0"/>
                    <a:pt x="263" y="13"/>
                    <a:pt x="263" y="28"/>
                  </a:cubicBezTo>
                  <a:cubicBezTo>
                    <a:pt x="263" y="43"/>
                    <a:pt x="251" y="56"/>
                    <a:pt x="235" y="5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75" name="Freeform 28">
              <a:extLst>
                <a:ext uri="{FF2B5EF4-FFF2-40B4-BE49-F238E27FC236}">
                  <a16:creationId xmlns:a16="http://schemas.microsoft.com/office/drawing/2014/main" id="{B6984DDF-925E-43E0-B97C-9905D2079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190" y="3106841"/>
              <a:ext cx="138037" cy="11748"/>
            </a:xfrm>
            <a:custGeom>
              <a:avLst/>
              <a:gdLst>
                <a:gd name="T0" fmla="*/ 626 w 654"/>
                <a:gd name="T1" fmla="*/ 55 h 55"/>
                <a:gd name="T2" fmla="*/ 27 w 654"/>
                <a:gd name="T3" fmla="*/ 55 h 55"/>
                <a:gd name="T4" fmla="*/ 0 w 654"/>
                <a:gd name="T5" fmla="*/ 28 h 55"/>
                <a:gd name="T6" fmla="*/ 27 w 654"/>
                <a:gd name="T7" fmla="*/ 0 h 55"/>
                <a:gd name="T8" fmla="*/ 626 w 654"/>
                <a:gd name="T9" fmla="*/ 0 h 55"/>
                <a:gd name="T10" fmla="*/ 654 w 654"/>
                <a:gd name="T11" fmla="*/ 28 h 55"/>
                <a:gd name="T12" fmla="*/ 626 w 654"/>
                <a:gd name="T1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4" h="55">
                  <a:moveTo>
                    <a:pt x="626" y="55"/>
                  </a:moveTo>
                  <a:cubicBezTo>
                    <a:pt x="27" y="55"/>
                    <a:pt x="27" y="55"/>
                    <a:pt x="27" y="55"/>
                  </a:cubicBezTo>
                  <a:cubicBezTo>
                    <a:pt x="12" y="55"/>
                    <a:pt x="0" y="43"/>
                    <a:pt x="0" y="28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626" y="0"/>
                    <a:pt x="626" y="0"/>
                    <a:pt x="626" y="0"/>
                  </a:cubicBezTo>
                  <a:cubicBezTo>
                    <a:pt x="641" y="0"/>
                    <a:pt x="654" y="12"/>
                    <a:pt x="654" y="28"/>
                  </a:cubicBezTo>
                  <a:cubicBezTo>
                    <a:pt x="654" y="43"/>
                    <a:pt x="641" y="55"/>
                    <a:pt x="626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76" name="Freeform 29">
              <a:extLst>
                <a:ext uri="{FF2B5EF4-FFF2-40B4-BE49-F238E27FC236}">
                  <a16:creationId xmlns:a16="http://schemas.microsoft.com/office/drawing/2014/main" id="{E829C15B-352A-4DF6-8867-22CF1FFA8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190" y="3177328"/>
              <a:ext cx="138037" cy="11013"/>
            </a:xfrm>
            <a:custGeom>
              <a:avLst/>
              <a:gdLst>
                <a:gd name="T0" fmla="*/ 626 w 654"/>
                <a:gd name="T1" fmla="*/ 55 h 55"/>
                <a:gd name="T2" fmla="*/ 27 w 654"/>
                <a:gd name="T3" fmla="*/ 55 h 55"/>
                <a:gd name="T4" fmla="*/ 0 w 654"/>
                <a:gd name="T5" fmla="*/ 28 h 55"/>
                <a:gd name="T6" fmla="*/ 27 w 654"/>
                <a:gd name="T7" fmla="*/ 0 h 55"/>
                <a:gd name="T8" fmla="*/ 626 w 654"/>
                <a:gd name="T9" fmla="*/ 0 h 55"/>
                <a:gd name="T10" fmla="*/ 654 w 654"/>
                <a:gd name="T11" fmla="*/ 28 h 55"/>
                <a:gd name="T12" fmla="*/ 626 w 654"/>
                <a:gd name="T1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4" h="55">
                  <a:moveTo>
                    <a:pt x="626" y="55"/>
                  </a:moveTo>
                  <a:cubicBezTo>
                    <a:pt x="27" y="55"/>
                    <a:pt x="27" y="55"/>
                    <a:pt x="27" y="55"/>
                  </a:cubicBezTo>
                  <a:cubicBezTo>
                    <a:pt x="12" y="55"/>
                    <a:pt x="0" y="43"/>
                    <a:pt x="0" y="28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626" y="0"/>
                    <a:pt x="626" y="0"/>
                    <a:pt x="626" y="0"/>
                  </a:cubicBezTo>
                  <a:cubicBezTo>
                    <a:pt x="641" y="0"/>
                    <a:pt x="654" y="12"/>
                    <a:pt x="654" y="28"/>
                  </a:cubicBezTo>
                  <a:cubicBezTo>
                    <a:pt x="654" y="43"/>
                    <a:pt x="641" y="55"/>
                    <a:pt x="626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3CD24A2-50E4-458D-AD9F-1D2962149278}"/>
              </a:ext>
            </a:extLst>
          </p:cNvPr>
          <p:cNvGrpSpPr/>
          <p:nvPr/>
        </p:nvGrpSpPr>
        <p:grpSpPr>
          <a:xfrm>
            <a:off x="6709721" y="4243653"/>
            <a:ext cx="390911" cy="499282"/>
            <a:chOff x="6795446" y="4243653"/>
            <a:chExt cx="390911" cy="499282"/>
          </a:xfrm>
        </p:grpSpPr>
        <p:sp>
          <p:nvSpPr>
            <p:cNvPr id="79" name="Freeform 212">
              <a:extLst>
                <a:ext uri="{FF2B5EF4-FFF2-40B4-BE49-F238E27FC236}">
                  <a16:creationId xmlns:a16="http://schemas.microsoft.com/office/drawing/2014/main" id="{17767A73-EF92-4A1A-BF92-D091AED84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3169" y="4426852"/>
              <a:ext cx="60636" cy="115252"/>
            </a:xfrm>
            <a:custGeom>
              <a:avLst/>
              <a:gdLst>
                <a:gd name="T0" fmla="*/ 48 w 254"/>
                <a:gd name="T1" fmla="*/ 481 h 481"/>
                <a:gd name="T2" fmla="*/ 22 w 254"/>
                <a:gd name="T3" fmla="*/ 458 h 481"/>
                <a:gd name="T4" fmla="*/ 209 w 254"/>
                <a:gd name="T5" fmla="*/ 9 h 481"/>
                <a:gd name="T6" fmla="*/ 245 w 254"/>
                <a:gd name="T7" fmla="*/ 14 h 481"/>
                <a:gd name="T8" fmla="*/ 241 w 254"/>
                <a:gd name="T9" fmla="*/ 50 h 481"/>
                <a:gd name="T10" fmla="*/ 74 w 254"/>
                <a:gd name="T11" fmla="*/ 452 h 481"/>
                <a:gd name="T12" fmla="*/ 51 w 254"/>
                <a:gd name="T13" fmla="*/ 480 h 481"/>
                <a:gd name="T14" fmla="*/ 48 w 254"/>
                <a:gd name="T15" fmla="*/ 481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481">
                  <a:moveTo>
                    <a:pt x="48" y="481"/>
                  </a:moveTo>
                  <a:cubicBezTo>
                    <a:pt x="35" y="481"/>
                    <a:pt x="24" y="471"/>
                    <a:pt x="22" y="458"/>
                  </a:cubicBezTo>
                  <a:cubicBezTo>
                    <a:pt x="0" y="287"/>
                    <a:pt x="72" y="115"/>
                    <a:pt x="209" y="9"/>
                  </a:cubicBezTo>
                  <a:cubicBezTo>
                    <a:pt x="221" y="0"/>
                    <a:pt x="237" y="3"/>
                    <a:pt x="245" y="14"/>
                  </a:cubicBezTo>
                  <a:cubicBezTo>
                    <a:pt x="254" y="25"/>
                    <a:pt x="252" y="41"/>
                    <a:pt x="241" y="50"/>
                  </a:cubicBezTo>
                  <a:cubicBezTo>
                    <a:pt x="118" y="144"/>
                    <a:pt x="54" y="298"/>
                    <a:pt x="74" y="452"/>
                  </a:cubicBezTo>
                  <a:cubicBezTo>
                    <a:pt x="75" y="466"/>
                    <a:pt x="65" y="479"/>
                    <a:pt x="51" y="480"/>
                  </a:cubicBezTo>
                  <a:cubicBezTo>
                    <a:pt x="50" y="481"/>
                    <a:pt x="49" y="481"/>
                    <a:pt x="48" y="4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80" name="Freeform 213">
              <a:extLst>
                <a:ext uri="{FF2B5EF4-FFF2-40B4-BE49-F238E27FC236}">
                  <a16:creationId xmlns:a16="http://schemas.microsoft.com/office/drawing/2014/main" id="{D0D0593A-8313-4768-9EB6-6FC6D11BE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446" y="4306869"/>
              <a:ext cx="188360" cy="236525"/>
            </a:xfrm>
            <a:custGeom>
              <a:avLst/>
              <a:gdLst>
                <a:gd name="T0" fmla="*/ 482 w 788"/>
                <a:gd name="T1" fmla="*/ 989 h 989"/>
                <a:gd name="T2" fmla="*/ 481 w 788"/>
                <a:gd name="T3" fmla="*/ 989 h 989"/>
                <a:gd name="T4" fmla="*/ 53 w 788"/>
                <a:gd name="T5" fmla="*/ 695 h 989"/>
                <a:gd name="T6" fmla="*/ 48 w 788"/>
                <a:gd name="T7" fmla="*/ 321 h 989"/>
                <a:gd name="T8" fmla="*/ 309 w 788"/>
                <a:gd name="T9" fmla="*/ 54 h 989"/>
                <a:gd name="T10" fmla="*/ 693 w 788"/>
                <a:gd name="T11" fmla="*/ 53 h 989"/>
                <a:gd name="T12" fmla="*/ 707 w 788"/>
                <a:gd name="T13" fmla="*/ 86 h 989"/>
                <a:gd name="T14" fmla="*/ 715 w 788"/>
                <a:gd name="T15" fmla="*/ 410 h 989"/>
                <a:gd name="T16" fmla="*/ 779 w 788"/>
                <a:gd name="T17" fmla="*/ 515 h 989"/>
                <a:gd name="T18" fmla="*/ 775 w 788"/>
                <a:gd name="T19" fmla="*/ 552 h 989"/>
                <a:gd name="T20" fmla="*/ 739 w 788"/>
                <a:gd name="T21" fmla="*/ 548 h 989"/>
                <a:gd name="T22" fmla="*/ 667 w 788"/>
                <a:gd name="T23" fmla="*/ 431 h 989"/>
                <a:gd name="T24" fmla="*/ 650 w 788"/>
                <a:gd name="T25" fmla="*/ 92 h 989"/>
                <a:gd name="T26" fmla="*/ 329 w 788"/>
                <a:gd name="T27" fmla="*/ 101 h 989"/>
                <a:gd name="T28" fmla="*/ 96 w 788"/>
                <a:gd name="T29" fmla="*/ 340 h 989"/>
                <a:gd name="T30" fmla="*/ 100 w 788"/>
                <a:gd name="T31" fmla="*/ 674 h 989"/>
                <a:gd name="T32" fmla="*/ 483 w 788"/>
                <a:gd name="T33" fmla="*/ 938 h 989"/>
                <a:gd name="T34" fmla="*/ 508 w 788"/>
                <a:gd name="T35" fmla="*/ 965 h 989"/>
                <a:gd name="T36" fmla="*/ 482 w 788"/>
                <a:gd name="T37" fmla="*/ 989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8" h="989">
                  <a:moveTo>
                    <a:pt x="482" y="989"/>
                  </a:moveTo>
                  <a:cubicBezTo>
                    <a:pt x="482" y="989"/>
                    <a:pt x="482" y="989"/>
                    <a:pt x="481" y="989"/>
                  </a:cubicBezTo>
                  <a:cubicBezTo>
                    <a:pt x="295" y="982"/>
                    <a:pt x="127" y="866"/>
                    <a:pt x="53" y="695"/>
                  </a:cubicBezTo>
                  <a:cubicBezTo>
                    <a:pt x="1" y="575"/>
                    <a:pt x="0" y="442"/>
                    <a:pt x="48" y="321"/>
                  </a:cubicBezTo>
                  <a:cubicBezTo>
                    <a:pt x="96" y="200"/>
                    <a:pt x="189" y="105"/>
                    <a:pt x="309" y="54"/>
                  </a:cubicBezTo>
                  <a:cubicBezTo>
                    <a:pt x="432" y="0"/>
                    <a:pt x="569" y="0"/>
                    <a:pt x="693" y="53"/>
                  </a:cubicBezTo>
                  <a:cubicBezTo>
                    <a:pt x="705" y="59"/>
                    <a:pt x="712" y="73"/>
                    <a:pt x="707" y="86"/>
                  </a:cubicBezTo>
                  <a:cubicBezTo>
                    <a:pt x="668" y="192"/>
                    <a:pt x="670" y="307"/>
                    <a:pt x="715" y="410"/>
                  </a:cubicBezTo>
                  <a:cubicBezTo>
                    <a:pt x="731" y="448"/>
                    <a:pt x="752" y="483"/>
                    <a:pt x="779" y="515"/>
                  </a:cubicBezTo>
                  <a:cubicBezTo>
                    <a:pt x="788" y="526"/>
                    <a:pt x="786" y="543"/>
                    <a:pt x="775" y="552"/>
                  </a:cubicBezTo>
                  <a:cubicBezTo>
                    <a:pt x="764" y="561"/>
                    <a:pt x="748" y="559"/>
                    <a:pt x="739" y="548"/>
                  </a:cubicBezTo>
                  <a:cubicBezTo>
                    <a:pt x="709" y="512"/>
                    <a:pt x="685" y="473"/>
                    <a:pt x="667" y="431"/>
                  </a:cubicBezTo>
                  <a:cubicBezTo>
                    <a:pt x="621" y="323"/>
                    <a:pt x="615" y="204"/>
                    <a:pt x="650" y="92"/>
                  </a:cubicBezTo>
                  <a:cubicBezTo>
                    <a:pt x="545" y="54"/>
                    <a:pt x="432" y="57"/>
                    <a:pt x="329" y="101"/>
                  </a:cubicBezTo>
                  <a:cubicBezTo>
                    <a:pt x="222" y="147"/>
                    <a:pt x="139" y="232"/>
                    <a:pt x="96" y="340"/>
                  </a:cubicBezTo>
                  <a:cubicBezTo>
                    <a:pt x="53" y="449"/>
                    <a:pt x="54" y="567"/>
                    <a:pt x="100" y="674"/>
                  </a:cubicBezTo>
                  <a:cubicBezTo>
                    <a:pt x="166" y="827"/>
                    <a:pt x="317" y="931"/>
                    <a:pt x="483" y="938"/>
                  </a:cubicBezTo>
                  <a:cubicBezTo>
                    <a:pt x="498" y="938"/>
                    <a:pt x="509" y="950"/>
                    <a:pt x="508" y="965"/>
                  </a:cubicBezTo>
                  <a:cubicBezTo>
                    <a:pt x="508" y="979"/>
                    <a:pt x="496" y="989"/>
                    <a:pt x="482" y="98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81" name="Freeform 214">
              <a:extLst>
                <a:ext uri="{FF2B5EF4-FFF2-40B4-BE49-F238E27FC236}">
                  <a16:creationId xmlns:a16="http://schemas.microsoft.com/office/drawing/2014/main" id="{1EDE4A15-A607-4C7E-9DCF-42B18A036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982" y="4243653"/>
              <a:ext cx="234375" cy="213732"/>
            </a:xfrm>
            <a:custGeom>
              <a:avLst/>
              <a:gdLst>
                <a:gd name="T0" fmla="*/ 743 w 979"/>
                <a:gd name="T1" fmla="*/ 894 h 894"/>
                <a:gd name="T2" fmla="*/ 723 w 979"/>
                <a:gd name="T3" fmla="*/ 885 h 894"/>
                <a:gd name="T4" fmla="*/ 310 w 979"/>
                <a:gd name="T5" fmla="*/ 733 h 894"/>
                <a:gd name="T6" fmla="*/ 290 w 979"/>
                <a:gd name="T7" fmla="*/ 728 h 894"/>
                <a:gd name="T8" fmla="*/ 280 w 979"/>
                <a:gd name="T9" fmla="*/ 710 h 894"/>
                <a:gd name="T10" fmla="*/ 248 w 979"/>
                <a:gd name="T11" fmla="*/ 594 h 894"/>
                <a:gd name="T12" fmla="*/ 19 w 979"/>
                <a:gd name="T13" fmla="*/ 365 h 894"/>
                <a:gd name="T14" fmla="*/ 4 w 979"/>
                <a:gd name="T15" fmla="*/ 332 h 894"/>
                <a:gd name="T16" fmla="*/ 269 w 979"/>
                <a:gd name="T17" fmla="*/ 54 h 894"/>
                <a:gd name="T18" fmla="*/ 642 w 979"/>
                <a:gd name="T19" fmla="*/ 49 h 894"/>
                <a:gd name="T20" fmla="*/ 910 w 979"/>
                <a:gd name="T21" fmla="*/ 309 h 894"/>
                <a:gd name="T22" fmla="*/ 851 w 979"/>
                <a:gd name="T23" fmla="*/ 795 h 894"/>
                <a:gd name="T24" fmla="*/ 815 w 979"/>
                <a:gd name="T25" fmla="*/ 800 h 894"/>
                <a:gd name="T26" fmla="*/ 810 w 979"/>
                <a:gd name="T27" fmla="*/ 764 h 894"/>
                <a:gd name="T28" fmla="*/ 863 w 979"/>
                <a:gd name="T29" fmla="*/ 330 h 894"/>
                <a:gd name="T30" fmla="*/ 623 w 979"/>
                <a:gd name="T31" fmla="*/ 97 h 894"/>
                <a:gd name="T32" fmla="*/ 289 w 979"/>
                <a:gd name="T33" fmla="*/ 101 h 894"/>
                <a:gd name="T34" fmla="*/ 62 w 979"/>
                <a:gd name="T35" fmla="*/ 328 h 894"/>
                <a:gd name="T36" fmla="*/ 296 w 979"/>
                <a:gd name="T37" fmla="*/ 573 h 894"/>
                <a:gd name="T38" fmla="*/ 327 w 979"/>
                <a:gd name="T39" fmla="*/ 678 h 894"/>
                <a:gd name="T40" fmla="*/ 763 w 979"/>
                <a:gd name="T41" fmla="*/ 852 h 894"/>
                <a:gd name="T42" fmla="*/ 759 w 979"/>
                <a:gd name="T43" fmla="*/ 888 h 894"/>
                <a:gd name="T44" fmla="*/ 743 w 979"/>
                <a:gd name="T45" fmla="*/ 894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79" h="894">
                  <a:moveTo>
                    <a:pt x="743" y="894"/>
                  </a:moveTo>
                  <a:cubicBezTo>
                    <a:pt x="735" y="894"/>
                    <a:pt x="728" y="891"/>
                    <a:pt x="723" y="885"/>
                  </a:cubicBezTo>
                  <a:cubicBezTo>
                    <a:pt x="623" y="763"/>
                    <a:pt x="465" y="705"/>
                    <a:pt x="310" y="733"/>
                  </a:cubicBezTo>
                  <a:cubicBezTo>
                    <a:pt x="303" y="734"/>
                    <a:pt x="296" y="732"/>
                    <a:pt x="290" y="728"/>
                  </a:cubicBezTo>
                  <a:cubicBezTo>
                    <a:pt x="285" y="724"/>
                    <a:pt x="281" y="717"/>
                    <a:pt x="280" y="710"/>
                  </a:cubicBezTo>
                  <a:cubicBezTo>
                    <a:pt x="275" y="669"/>
                    <a:pt x="264" y="630"/>
                    <a:pt x="248" y="594"/>
                  </a:cubicBezTo>
                  <a:cubicBezTo>
                    <a:pt x="204" y="490"/>
                    <a:pt x="122" y="409"/>
                    <a:pt x="19" y="365"/>
                  </a:cubicBezTo>
                  <a:cubicBezTo>
                    <a:pt x="6" y="360"/>
                    <a:pt x="0" y="345"/>
                    <a:pt x="4" y="332"/>
                  </a:cubicBezTo>
                  <a:cubicBezTo>
                    <a:pt x="51" y="206"/>
                    <a:pt x="145" y="107"/>
                    <a:pt x="269" y="54"/>
                  </a:cubicBezTo>
                  <a:cubicBezTo>
                    <a:pt x="389" y="2"/>
                    <a:pt x="521" y="0"/>
                    <a:pt x="642" y="49"/>
                  </a:cubicBezTo>
                  <a:cubicBezTo>
                    <a:pt x="764" y="97"/>
                    <a:pt x="859" y="189"/>
                    <a:pt x="910" y="309"/>
                  </a:cubicBezTo>
                  <a:cubicBezTo>
                    <a:pt x="979" y="469"/>
                    <a:pt x="956" y="656"/>
                    <a:pt x="851" y="795"/>
                  </a:cubicBezTo>
                  <a:cubicBezTo>
                    <a:pt x="843" y="807"/>
                    <a:pt x="826" y="809"/>
                    <a:pt x="815" y="800"/>
                  </a:cubicBezTo>
                  <a:cubicBezTo>
                    <a:pt x="804" y="792"/>
                    <a:pt x="801" y="776"/>
                    <a:pt x="810" y="764"/>
                  </a:cubicBezTo>
                  <a:cubicBezTo>
                    <a:pt x="904" y="639"/>
                    <a:pt x="924" y="473"/>
                    <a:pt x="863" y="330"/>
                  </a:cubicBezTo>
                  <a:cubicBezTo>
                    <a:pt x="817" y="223"/>
                    <a:pt x="732" y="140"/>
                    <a:pt x="623" y="97"/>
                  </a:cubicBezTo>
                  <a:cubicBezTo>
                    <a:pt x="515" y="53"/>
                    <a:pt x="396" y="55"/>
                    <a:pt x="289" y="101"/>
                  </a:cubicBezTo>
                  <a:cubicBezTo>
                    <a:pt x="186" y="145"/>
                    <a:pt x="106" y="225"/>
                    <a:pt x="62" y="328"/>
                  </a:cubicBezTo>
                  <a:cubicBezTo>
                    <a:pt x="167" y="379"/>
                    <a:pt x="250" y="466"/>
                    <a:pt x="296" y="573"/>
                  </a:cubicBezTo>
                  <a:cubicBezTo>
                    <a:pt x="310" y="606"/>
                    <a:pt x="321" y="641"/>
                    <a:pt x="327" y="678"/>
                  </a:cubicBezTo>
                  <a:cubicBezTo>
                    <a:pt x="492" y="658"/>
                    <a:pt x="657" y="723"/>
                    <a:pt x="763" y="852"/>
                  </a:cubicBezTo>
                  <a:cubicBezTo>
                    <a:pt x="772" y="863"/>
                    <a:pt x="770" y="879"/>
                    <a:pt x="759" y="888"/>
                  </a:cubicBezTo>
                  <a:cubicBezTo>
                    <a:pt x="755" y="892"/>
                    <a:pt x="749" y="894"/>
                    <a:pt x="743" y="89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82" name="Freeform 215">
              <a:extLst>
                <a:ext uri="{FF2B5EF4-FFF2-40B4-BE49-F238E27FC236}">
                  <a16:creationId xmlns:a16="http://schemas.microsoft.com/office/drawing/2014/main" id="{07024FEA-9DEC-4914-8AEE-BDDAFB0C8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0772" y="4423412"/>
              <a:ext cx="17202" cy="16772"/>
            </a:xfrm>
            <a:custGeom>
              <a:avLst/>
              <a:gdLst>
                <a:gd name="T0" fmla="*/ 29 w 71"/>
                <a:gd name="T1" fmla="*/ 71 h 71"/>
                <a:gd name="T2" fmla="*/ 13 w 71"/>
                <a:gd name="T3" fmla="*/ 65 h 71"/>
                <a:gd name="T4" fmla="*/ 9 w 71"/>
                <a:gd name="T5" fmla="*/ 28 h 71"/>
                <a:gd name="T6" fmla="*/ 21 w 71"/>
                <a:gd name="T7" fmla="*/ 13 h 71"/>
                <a:gd name="T8" fmla="*/ 57 w 71"/>
                <a:gd name="T9" fmla="*/ 8 h 71"/>
                <a:gd name="T10" fmla="*/ 62 w 71"/>
                <a:gd name="T11" fmla="*/ 44 h 71"/>
                <a:gd name="T12" fmla="*/ 49 w 71"/>
                <a:gd name="T13" fmla="*/ 61 h 71"/>
                <a:gd name="T14" fmla="*/ 29 w 71"/>
                <a:gd name="T1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71">
                  <a:moveTo>
                    <a:pt x="29" y="71"/>
                  </a:moveTo>
                  <a:cubicBezTo>
                    <a:pt x="23" y="71"/>
                    <a:pt x="17" y="69"/>
                    <a:pt x="13" y="65"/>
                  </a:cubicBezTo>
                  <a:cubicBezTo>
                    <a:pt x="2" y="56"/>
                    <a:pt x="0" y="39"/>
                    <a:pt x="9" y="28"/>
                  </a:cubicBezTo>
                  <a:cubicBezTo>
                    <a:pt x="13" y="23"/>
                    <a:pt x="17" y="18"/>
                    <a:pt x="21" y="13"/>
                  </a:cubicBezTo>
                  <a:cubicBezTo>
                    <a:pt x="30" y="2"/>
                    <a:pt x="46" y="0"/>
                    <a:pt x="57" y="8"/>
                  </a:cubicBezTo>
                  <a:cubicBezTo>
                    <a:pt x="69" y="17"/>
                    <a:pt x="71" y="33"/>
                    <a:pt x="62" y="44"/>
                  </a:cubicBezTo>
                  <a:cubicBezTo>
                    <a:pt x="58" y="50"/>
                    <a:pt x="54" y="56"/>
                    <a:pt x="49" y="61"/>
                  </a:cubicBezTo>
                  <a:cubicBezTo>
                    <a:pt x="44" y="67"/>
                    <a:pt x="36" y="71"/>
                    <a:pt x="29" y="7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83" name="Freeform 217">
              <a:extLst>
                <a:ext uri="{FF2B5EF4-FFF2-40B4-BE49-F238E27FC236}">
                  <a16:creationId xmlns:a16="http://schemas.microsoft.com/office/drawing/2014/main" id="{DA5BA71A-37AE-4F3B-91B7-FCF58AEE1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091" y="4318911"/>
              <a:ext cx="89880" cy="121273"/>
            </a:xfrm>
            <a:custGeom>
              <a:avLst/>
              <a:gdLst>
                <a:gd name="T0" fmla="*/ 145 w 374"/>
                <a:gd name="T1" fmla="*/ 506 h 506"/>
                <a:gd name="T2" fmla="*/ 125 w 374"/>
                <a:gd name="T3" fmla="*/ 497 h 506"/>
                <a:gd name="T4" fmla="*/ 53 w 374"/>
                <a:gd name="T5" fmla="*/ 380 h 506"/>
                <a:gd name="T6" fmla="*/ 44 w 374"/>
                <a:gd name="T7" fmla="*/ 17 h 506"/>
                <a:gd name="T8" fmla="*/ 58 w 374"/>
                <a:gd name="T9" fmla="*/ 2 h 506"/>
                <a:gd name="T10" fmla="*/ 79 w 374"/>
                <a:gd name="T11" fmla="*/ 2 h 506"/>
                <a:gd name="T12" fmla="*/ 336 w 374"/>
                <a:gd name="T13" fmla="*/ 258 h 506"/>
                <a:gd name="T14" fmla="*/ 322 w 374"/>
                <a:gd name="T15" fmla="*/ 292 h 506"/>
                <a:gd name="T16" fmla="*/ 288 w 374"/>
                <a:gd name="T17" fmla="*/ 279 h 506"/>
                <a:gd name="T18" fmla="*/ 84 w 374"/>
                <a:gd name="T19" fmla="*/ 62 h 506"/>
                <a:gd name="T20" fmla="*/ 101 w 374"/>
                <a:gd name="T21" fmla="*/ 359 h 506"/>
                <a:gd name="T22" fmla="*/ 150 w 374"/>
                <a:gd name="T23" fmla="*/ 445 h 506"/>
                <a:gd name="T24" fmla="*/ 233 w 374"/>
                <a:gd name="T25" fmla="*/ 398 h 506"/>
                <a:gd name="T26" fmla="*/ 341 w 374"/>
                <a:gd name="T27" fmla="*/ 367 h 506"/>
                <a:gd name="T28" fmla="*/ 371 w 374"/>
                <a:gd name="T29" fmla="*/ 388 h 506"/>
                <a:gd name="T30" fmla="*/ 350 w 374"/>
                <a:gd name="T31" fmla="*/ 418 h 506"/>
                <a:gd name="T32" fmla="*/ 254 w 374"/>
                <a:gd name="T33" fmla="*/ 446 h 506"/>
                <a:gd name="T34" fmla="*/ 161 w 374"/>
                <a:gd name="T35" fmla="*/ 501 h 506"/>
                <a:gd name="T36" fmla="*/ 145 w 374"/>
                <a:gd name="T37" fmla="*/ 506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4" h="506">
                  <a:moveTo>
                    <a:pt x="145" y="506"/>
                  </a:moveTo>
                  <a:cubicBezTo>
                    <a:pt x="137" y="506"/>
                    <a:pt x="130" y="503"/>
                    <a:pt x="125" y="497"/>
                  </a:cubicBezTo>
                  <a:cubicBezTo>
                    <a:pt x="95" y="461"/>
                    <a:pt x="71" y="422"/>
                    <a:pt x="53" y="380"/>
                  </a:cubicBezTo>
                  <a:cubicBezTo>
                    <a:pt x="4" y="264"/>
                    <a:pt x="0" y="136"/>
                    <a:pt x="44" y="17"/>
                  </a:cubicBezTo>
                  <a:cubicBezTo>
                    <a:pt x="47" y="11"/>
                    <a:pt x="52" y="5"/>
                    <a:pt x="58" y="2"/>
                  </a:cubicBezTo>
                  <a:cubicBezTo>
                    <a:pt x="65" y="0"/>
                    <a:pt x="72" y="0"/>
                    <a:pt x="79" y="2"/>
                  </a:cubicBezTo>
                  <a:cubicBezTo>
                    <a:pt x="195" y="52"/>
                    <a:pt x="286" y="143"/>
                    <a:pt x="336" y="258"/>
                  </a:cubicBezTo>
                  <a:cubicBezTo>
                    <a:pt x="341" y="271"/>
                    <a:pt x="335" y="287"/>
                    <a:pt x="322" y="292"/>
                  </a:cubicBezTo>
                  <a:cubicBezTo>
                    <a:pt x="309" y="298"/>
                    <a:pt x="294" y="292"/>
                    <a:pt x="288" y="279"/>
                  </a:cubicBezTo>
                  <a:cubicBezTo>
                    <a:pt x="248" y="184"/>
                    <a:pt x="176" y="108"/>
                    <a:pt x="84" y="62"/>
                  </a:cubicBezTo>
                  <a:cubicBezTo>
                    <a:pt x="54" y="160"/>
                    <a:pt x="60" y="265"/>
                    <a:pt x="101" y="359"/>
                  </a:cubicBezTo>
                  <a:cubicBezTo>
                    <a:pt x="114" y="389"/>
                    <a:pt x="130" y="418"/>
                    <a:pt x="150" y="445"/>
                  </a:cubicBezTo>
                  <a:cubicBezTo>
                    <a:pt x="177" y="426"/>
                    <a:pt x="205" y="411"/>
                    <a:pt x="233" y="398"/>
                  </a:cubicBezTo>
                  <a:cubicBezTo>
                    <a:pt x="267" y="384"/>
                    <a:pt x="303" y="373"/>
                    <a:pt x="341" y="367"/>
                  </a:cubicBezTo>
                  <a:cubicBezTo>
                    <a:pt x="355" y="364"/>
                    <a:pt x="369" y="374"/>
                    <a:pt x="371" y="388"/>
                  </a:cubicBezTo>
                  <a:cubicBezTo>
                    <a:pt x="374" y="402"/>
                    <a:pt x="364" y="415"/>
                    <a:pt x="350" y="418"/>
                  </a:cubicBezTo>
                  <a:cubicBezTo>
                    <a:pt x="316" y="424"/>
                    <a:pt x="284" y="433"/>
                    <a:pt x="254" y="446"/>
                  </a:cubicBezTo>
                  <a:cubicBezTo>
                    <a:pt x="222" y="460"/>
                    <a:pt x="190" y="478"/>
                    <a:pt x="161" y="501"/>
                  </a:cubicBezTo>
                  <a:cubicBezTo>
                    <a:pt x="156" y="505"/>
                    <a:pt x="150" y="506"/>
                    <a:pt x="145" y="50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84" name="Freeform 218">
              <a:extLst>
                <a:ext uri="{FF2B5EF4-FFF2-40B4-BE49-F238E27FC236}">
                  <a16:creationId xmlns:a16="http://schemas.microsoft.com/office/drawing/2014/main" id="{68E9FF93-7706-47BD-9FA2-7EBD47427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330" y="4529203"/>
              <a:ext cx="72248" cy="96760"/>
            </a:xfrm>
            <a:custGeom>
              <a:avLst/>
              <a:gdLst>
                <a:gd name="T0" fmla="*/ 273 w 302"/>
                <a:gd name="T1" fmla="*/ 405 h 405"/>
                <a:gd name="T2" fmla="*/ 261 w 302"/>
                <a:gd name="T3" fmla="*/ 402 h 405"/>
                <a:gd name="T4" fmla="*/ 37 w 302"/>
                <a:gd name="T5" fmla="*/ 162 h 405"/>
                <a:gd name="T6" fmla="*/ 1 w 302"/>
                <a:gd name="T7" fmla="*/ 31 h 405"/>
                <a:gd name="T8" fmla="*/ 24 w 302"/>
                <a:gd name="T9" fmla="*/ 2 h 405"/>
                <a:gd name="T10" fmla="*/ 53 w 302"/>
                <a:gd name="T11" fmla="*/ 25 h 405"/>
                <a:gd name="T12" fmla="*/ 84 w 302"/>
                <a:gd name="T13" fmla="*/ 141 h 405"/>
                <a:gd name="T14" fmla="*/ 285 w 302"/>
                <a:gd name="T15" fmla="*/ 356 h 405"/>
                <a:gd name="T16" fmla="*/ 296 w 302"/>
                <a:gd name="T17" fmla="*/ 391 h 405"/>
                <a:gd name="T18" fmla="*/ 273 w 302"/>
                <a:gd name="T19" fmla="*/ 40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2" h="405">
                  <a:moveTo>
                    <a:pt x="273" y="405"/>
                  </a:moveTo>
                  <a:cubicBezTo>
                    <a:pt x="269" y="405"/>
                    <a:pt x="265" y="404"/>
                    <a:pt x="261" y="402"/>
                  </a:cubicBezTo>
                  <a:cubicBezTo>
                    <a:pt x="161" y="351"/>
                    <a:pt x="82" y="266"/>
                    <a:pt x="37" y="162"/>
                  </a:cubicBezTo>
                  <a:cubicBezTo>
                    <a:pt x="19" y="120"/>
                    <a:pt x="7" y="76"/>
                    <a:pt x="1" y="31"/>
                  </a:cubicBezTo>
                  <a:cubicBezTo>
                    <a:pt x="0" y="17"/>
                    <a:pt x="10" y="4"/>
                    <a:pt x="24" y="2"/>
                  </a:cubicBezTo>
                  <a:cubicBezTo>
                    <a:pt x="38" y="0"/>
                    <a:pt x="51" y="10"/>
                    <a:pt x="53" y="25"/>
                  </a:cubicBezTo>
                  <a:cubicBezTo>
                    <a:pt x="58" y="65"/>
                    <a:pt x="68" y="104"/>
                    <a:pt x="84" y="141"/>
                  </a:cubicBezTo>
                  <a:cubicBezTo>
                    <a:pt x="124" y="234"/>
                    <a:pt x="195" y="311"/>
                    <a:pt x="285" y="356"/>
                  </a:cubicBezTo>
                  <a:cubicBezTo>
                    <a:pt x="297" y="363"/>
                    <a:pt x="302" y="378"/>
                    <a:pt x="296" y="391"/>
                  </a:cubicBezTo>
                  <a:cubicBezTo>
                    <a:pt x="291" y="400"/>
                    <a:pt x="282" y="405"/>
                    <a:pt x="273" y="40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85" name="Freeform 219">
              <a:extLst>
                <a:ext uri="{FF2B5EF4-FFF2-40B4-BE49-F238E27FC236}">
                  <a16:creationId xmlns:a16="http://schemas.microsoft.com/office/drawing/2014/main" id="{54CB75AF-D229-44DC-AF1E-0B7340C7F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8003" y="4444484"/>
              <a:ext cx="218463" cy="182339"/>
            </a:xfrm>
            <a:custGeom>
              <a:avLst/>
              <a:gdLst>
                <a:gd name="T0" fmla="*/ 564 w 911"/>
                <a:gd name="T1" fmla="*/ 763 h 763"/>
                <a:gd name="T2" fmla="*/ 541 w 911"/>
                <a:gd name="T3" fmla="*/ 749 h 763"/>
                <a:gd name="T4" fmla="*/ 553 w 911"/>
                <a:gd name="T5" fmla="*/ 714 h 763"/>
                <a:gd name="T6" fmla="*/ 761 w 911"/>
                <a:gd name="T7" fmla="*/ 151 h 763"/>
                <a:gd name="T8" fmla="*/ 712 w 911"/>
                <a:gd name="T9" fmla="*/ 65 h 763"/>
                <a:gd name="T10" fmla="*/ 688 w 911"/>
                <a:gd name="T11" fmla="*/ 81 h 763"/>
                <a:gd name="T12" fmla="*/ 667 w 911"/>
                <a:gd name="T13" fmla="*/ 92 h 763"/>
                <a:gd name="T14" fmla="*/ 658 w 911"/>
                <a:gd name="T15" fmla="*/ 97 h 763"/>
                <a:gd name="T16" fmla="*/ 628 w 911"/>
                <a:gd name="T17" fmla="*/ 112 h 763"/>
                <a:gd name="T18" fmla="*/ 269 w 911"/>
                <a:gd name="T19" fmla="*/ 121 h 763"/>
                <a:gd name="T20" fmla="*/ 41 w 911"/>
                <a:gd name="T21" fmla="*/ 363 h 763"/>
                <a:gd name="T22" fmla="*/ 7 w 911"/>
                <a:gd name="T23" fmla="*/ 351 h 763"/>
                <a:gd name="T24" fmla="*/ 18 w 911"/>
                <a:gd name="T25" fmla="*/ 316 h 763"/>
                <a:gd name="T26" fmla="*/ 230 w 911"/>
                <a:gd name="T27" fmla="*/ 79 h 763"/>
                <a:gd name="T28" fmla="*/ 244 w 911"/>
                <a:gd name="T29" fmla="*/ 64 h 763"/>
                <a:gd name="T30" fmla="*/ 265 w 911"/>
                <a:gd name="T31" fmla="*/ 64 h 763"/>
                <a:gd name="T32" fmla="*/ 608 w 911"/>
                <a:gd name="T33" fmla="*/ 64 h 763"/>
                <a:gd name="T34" fmla="*/ 636 w 911"/>
                <a:gd name="T35" fmla="*/ 51 h 763"/>
                <a:gd name="T36" fmla="*/ 643 w 911"/>
                <a:gd name="T37" fmla="*/ 47 h 763"/>
                <a:gd name="T38" fmla="*/ 660 w 911"/>
                <a:gd name="T39" fmla="*/ 37 h 763"/>
                <a:gd name="T40" fmla="*/ 701 w 911"/>
                <a:gd name="T41" fmla="*/ 9 h 763"/>
                <a:gd name="T42" fmla="*/ 737 w 911"/>
                <a:gd name="T43" fmla="*/ 13 h 763"/>
                <a:gd name="T44" fmla="*/ 809 w 911"/>
                <a:gd name="T45" fmla="*/ 130 h 763"/>
                <a:gd name="T46" fmla="*/ 576 w 911"/>
                <a:gd name="T47" fmla="*/ 761 h 763"/>
                <a:gd name="T48" fmla="*/ 564 w 911"/>
                <a:gd name="T49" fmla="*/ 763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11" h="763">
                  <a:moveTo>
                    <a:pt x="564" y="763"/>
                  </a:moveTo>
                  <a:cubicBezTo>
                    <a:pt x="555" y="763"/>
                    <a:pt x="546" y="758"/>
                    <a:pt x="541" y="749"/>
                  </a:cubicBezTo>
                  <a:cubicBezTo>
                    <a:pt x="535" y="736"/>
                    <a:pt x="540" y="721"/>
                    <a:pt x="553" y="714"/>
                  </a:cubicBezTo>
                  <a:cubicBezTo>
                    <a:pt x="762" y="612"/>
                    <a:pt x="853" y="364"/>
                    <a:pt x="761" y="151"/>
                  </a:cubicBezTo>
                  <a:cubicBezTo>
                    <a:pt x="749" y="121"/>
                    <a:pt x="732" y="92"/>
                    <a:pt x="712" y="65"/>
                  </a:cubicBezTo>
                  <a:cubicBezTo>
                    <a:pt x="704" y="70"/>
                    <a:pt x="696" y="76"/>
                    <a:pt x="688" y="81"/>
                  </a:cubicBezTo>
                  <a:cubicBezTo>
                    <a:pt x="680" y="85"/>
                    <a:pt x="674" y="89"/>
                    <a:pt x="667" y="92"/>
                  </a:cubicBezTo>
                  <a:cubicBezTo>
                    <a:pt x="664" y="94"/>
                    <a:pt x="661" y="96"/>
                    <a:pt x="658" y="97"/>
                  </a:cubicBezTo>
                  <a:cubicBezTo>
                    <a:pt x="650" y="102"/>
                    <a:pt x="639" y="107"/>
                    <a:pt x="628" y="112"/>
                  </a:cubicBezTo>
                  <a:cubicBezTo>
                    <a:pt x="513" y="161"/>
                    <a:pt x="386" y="164"/>
                    <a:pt x="269" y="121"/>
                  </a:cubicBezTo>
                  <a:cubicBezTo>
                    <a:pt x="223" y="226"/>
                    <a:pt x="143" y="311"/>
                    <a:pt x="41" y="363"/>
                  </a:cubicBezTo>
                  <a:cubicBezTo>
                    <a:pt x="29" y="369"/>
                    <a:pt x="13" y="364"/>
                    <a:pt x="7" y="351"/>
                  </a:cubicBezTo>
                  <a:cubicBezTo>
                    <a:pt x="0" y="338"/>
                    <a:pt x="5" y="323"/>
                    <a:pt x="18" y="316"/>
                  </a:cubicBezTo>
                  <a:cubicBezTo>
                    <a:pt x="116" y="267"/>
                    <a:pt x="191" y="183"/>
                    <a:pt x="230" y="79"/>
                  </a:cubicBezTo>
                  <a:cubicBezTo>
                    <a:pt x="233" y="72"/>
                    <a:pt x="238" y="67"/>
                    <a:pt x="244" y="64"/>
                  </a:cubicBezTo>
                  <a:cubicBezTo>
                    <a:pt x="251" y="61"/>
                    <a:pt x="258" y="61"/>
                    <a:pt x="265" y="64"/>
                  </a:cubicBezTo>
                  <a:cubicBezTo>
                    <a:pt x="375" y="112"/>
                    <a:pt x="497" y="112"/>
                    <a:pt x="608" y="64"/>
                  </a:cubicBezTo>
                  <a:cubicBezTo>
                    <a:pt x="618" y="60"/>
                    <a:pt x="627" y="56"/>
                    <a:pt x="636" y="51"/>
                  </a:cubicBezTo>
                  <a:cubicBezTo>
                    <a:pt x="637" y="50"/>
                    <a:pt x="642" y="47"/>
                    <a:pt x="643" y="47"/>
                  </a:cubicBezTo>
                  <a:cubicBezTo>
                    <a:pt x="649" y="44"/>
                    <a:pt x="654" y="40"/>
                    <a:pt x="660" y="37"/>
                  </a:cubicBezTo>
                  <a:cubicBezTo>
                    <a:pt x="675" y="28"/>
                    <a:pt x="688" y="19"/>
                    <a:pt x="701" y="9"/>
                  </a:cubicBezTo>
                  <a:cubicBezTo>
                    <a:pt x="712" y="0"/>
                    <a:pt x="728" y="2"/>
                    <a:pt x="737" y="13"/>
                  </a:cubicBezTo>
                  <a:cubicBezTo>
                    <a:pt x="767" y="49"/>
                    <a:pt x="791" y="89"/>
                    <a:pt x="809" y="130"/>
                  </a:cubicBezTo>
                  <a:cubicBezTo>
                    <a:pt x="911" y="369"/>
                    <a:pt x="809" y="646"/>
                    <a:pt x="576" y="761"/>
                  </a:cubicBezTo>
                  <a:cubicBezTo>
                    <a:pt x="572" y="763"/>
                    <a:pt x="568" y="763"/>
                    <a:pt x="564" y="76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86" name="Freeform 220">
              <a:extLst>
                <a:ext uri="{FF2B5EF4-FFF2-40B4-BE49-F238E27FC236}">
                  <a16:creationId xmlns:a16="http://schemas.microsoft.com/office/drawing/2014/main" id="{DBAE73A5-6323-4DA7-BC0D-1BCA76B68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4454" y="4427282"/>
              <a:ext cx="61497" cy="101060"/>
            </a:xfrm>
            <a:custGeom>
              <a:avLst/>
              <a:gdLst>
                <a:gd name="T0" fmla="*/ 30 w 257"/>
                <a:gd name="T1" fmla="*/ 423 h 423"/>
                <a:gd name="T2" fmla="*/ 7 w 257"/>
                <a:gd name="T3" fmla="*/ 411 h 423"/>
                <a:gd name="T4" fmla="*/ 17 w 257"/>
                <a:gd name="T5" fmla="*/ 375 h 423"/>
                <a:gd name="T6" fmla="*/ 195 w 257"/>
                <a:gd name="T7" fmla="*/ 173 h 423"/>
                <a:gd name="T8" fmla="*/ 33 w 257"/>
                <a:gd name="T9" fmla="*/ 45 h 423"/>
                <a:gd name="T10" fmla="*/ 37 w 257"/>
                <a:gd name="T11" fmla="*/ 9 h 423"/>
                <a:gd name="T12" fmla="*/ 73 w 257"/>
                <a:gd name="T13" fmla="*/ 12 h 423"/>
                <a:gd name="T14" fmla="*/ 239 w 257"/>
                <a:gd name="T15" fmla="*/ 136 h 423"/>
                <a:gd name="T16" fmla="*/ 253 w 257"/>
                <a:gd name="T17" fmla="*/ 169 h 423"/>
                <a:gd name="T18" fmla="*/ 43 w 257"/>
                <a:gd name="T19" fmla="*/ 420 h 423"/>
                <a:gd name="T20" fmla="*/ 30 w 257"/>
                <a:gd name="T21" fmla="*/ 42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7" h="423">
                  <a:moveTo>
                    <a:pt x="30" y="423"/>
                  </a:moveTo>
                  <a:cubicBezTo>
                    <a:pt x="21" y="423"/>
                    <a:pt x="12" y="419"/>
                    <a:pt x="7" y="411"/>
                  </a:cubicBezTo>
                  <a:cubicBezTo>
                    <a:pt x="0" y="398"/>
                    <a:pt x="4" y="382"/>
                    <a:pt x="17" y="375"/>
                  </a:cubicBezTo>
                  <a:cubicBezTo>
                    <a:pt x="96" y="329"/>
                    <a:pt x="158" y="258"/>
                    <a:pt x="195" y="173"/>
                  </a:cubicBezTo>
                  <a:cubicBezTo>
                    <a:pt x="133" y="142"/>
                    <a:pt x="77" y="99"/>
                    <a:pt x="33" y="45"/>
                  </a:cubicBezTo>
                  <a:cubicBezTo>
                    <a:pt x="24" y="34"/>
                    <a:pt x="26" y="18"/>
                    <a:pt x="37" y="9"/>
                  </a:cubicBezTo>
                  <a:cubicBezTo>
                    <a:pt x="48" y="0"/>
                    <a:pt x="64" y="1"/>
                    <a:pt x="73" y="12"/>
                  </a:cubicBezTo>
                  <a:cubicBezTo>
                    <a:pt x="117" y="66"/>
                    <a:pt x="174" y="109"/>
                    <a:pt x="239" y="136"/>
                  </a:cubicBezTo>
                  <a:cubicBezTo>
                    <a:pt x="251" y="141"/>
                    <a:pt x="257" y="156"/>
                    <a:pt x="253" y="169"/>
                  </a:cubicBezTo>
                  <a:cubicBezTo>
                    <a:pt x="213" y="274"/>
                    <a:pt x="139" y="363"/>
                    <a:pt x="43" y="420"/>
                  </a:cubicBezTo>
                  <a:cubicBezTo>
                    <a:pt x="39" y="422"/>
                    <a:pt x="34" y="423"/>
                    <a:pt x="30" y="42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87" name="Freeform 221">
              <a:extLst>
                <a:ext uri="{FF2B5EF4-FFF2-40B4-BE49-F238E27FC236}">
                  <a16:creationId xmlns:a16="http://schemas.microsoft.com/office/drawing/2014/main" id="{A33E943A-72E7-467F-9EE7-1BE315158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982" y="4515011"/>
              <a:ext cx="26663" cy="19782"/>
            </a:xfrm>
            <a:custGeom>
              <a:avLst/>
              <a:gdLst>
                <a:gd name="T0" fmla="*/ 29 w 110"/>
                <a:gd name="T1" fmla="*/ 82 h 82"/>
                <a:gd name="T2" fmla="*/ 5 w 110"/>
                <a:gd name="T3" fmla="*/ 66 h 82"/>
                <a:gd name="T4" fmla="*/ 19 w 110"/>
                <a:gd name="T5" fmla="*/ 32 h 82"/>
                <a:gd name="T6" fmla="*/ 68 w 110"/>
                <a:gd name="T7" fmla="*/ 7 h 82"/>
                <a:gd name="T8" fmla="*/ 103 w 110"/>
                <a:gd name="T9" fmla="*/ 16 h 82"/>
                <a:gd name="T10" fmla="*/ 94 w 110"/>
                <a:gd name="T11" fmla="*/ 52 h 82"/>
                <a:gd name="T12" fmla="*/ 39 w 110"/>
                <a:gd name="T13" fmla="*/ 79 h 82"/>
                <a:gd name="T14" fmla="*/ 29 w 110"/>
                <a:gd name="T1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82">
                  <a:moveTo>
                    <a:pt x="29" y="82"/>
                  </a:moveTo>
                  <a:cubicBezTo>
                    <a:pt x="19" y="82"/>
                    <a:pt x="9" y="76"/>
                    <a:pt x="5" y="66"/>
                  </a:cubicBezTo>
                  <a:cubicBezTo>
                    <a:pt x="0" y="53"/>
                    <a:pt x="6" y="38"/>
                    <a:pt x="19" y="32"/>
                  </a:cubicBezTo>
                  <a:cubicBezTo>
                    <a:pt x="35" y="25"/>
                    <a:pt x="52" y="16"/>
                    <a:pt x="68" y="7"/>
                  </a:cubicBezTo>
                  <a:cubicBezTo>
                    <a:pt x="80" y="0"/>
                    <a:pt x="96" y="4"/>
                    <a:pt x="103" y="16"/>
                  </a:cubicBezTo>
                  <a:cubicBezTo>
                    <a:pt x="110" y="29"/>
                    <a:pt x="106" y="45"/>
                    <a:pt x="94" y="52"/>
                  </a:cubicBezTo>
                  <a:cubicBezTo>
                    <a:pt x="76" y="62"/>
                    <a:pt x="58" y="71"/>
                    <a:pt x="39" y="79"/>
                  </a:cubicBezTo>
                  <a:cubicBezTo>
                    <a:pt x="36" y="81"/>
                    <a:pt x="32" y="82"/>
                    <a:pt x="29" y="8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88" name="Freeform 222">
              <a:extLst>
                <a:ext uri="{FF2B5EF4-FFF2-40B4-BE49-F238E27FC236}">
                  <a16:creationId xmlns:a16="http://schemas.microsoft.com/office/drawing/2014/main" id="{2B954AA1-B17C-494D-AFA7-0AC5586DB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890" y="4454375"/>
              <a:ext cx="33974" cy="87729"/>
            </a:xfrm>
            <a:custGeom>
              <a:avLst/>
              <a:gdLst>
                <a:gd name="T0" fmla="*/ 40 w 141"/>
                <a:gd name="T1" fmla="*/ 367 h 367"/>
                <a:gd name="T2" fmla="*/ 14 w 141"/>
                <a:gd name="T3" fmla="*/ 344 h 367"/>
                <a:gd name="T4" fmla="*/ 90 w 141"/>
                <a:gd name="T5" fmla="*/ 16 h 367"/>
                <a:gd name="T6" fmla="*/ 125 w 141"/>
                <a:gd name="T7" fmla="*/ 8 h 367"/>
                <a:gd name="T8" fmla="*/ 133 w 141"/>
                <a:gd name="T9" fmla="*/ 44 h 367"/>
                <a:gd name="T10" fmla="*/ 66 w 141"/>
                <a:gd name="T11" fmla="*/ 338 h 367"/>
                <a:gd name="T12" fmla="*/ 43 w 141"/>
                <a:gd name="T13" fmla="*/ 366 h 367"/>
                <a:gd name="T14" fmla="*/ 40 w 141"/>
                <a:gd name="T15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1" h="367">
                  <a:moveTo>
                    <a:pt x="40" y="367"/>
                  </a:moveTo>
                  <a:cubicBezTo>
                    <a:pt x="27" y="367"/>
                    <a:pt x="16" y="357"/>
                    <a:pt x="14" y="344"/>
                  </a:cubicBezTo>
                  <a:cubicBezTo>
                    <a:pt x="0" y="230"/>
                    <a:pt x="26" y="113"/>
                    <a:pt x="90" y="16"/>
                  </a:cubicBezTo>
                  <a:cubicBezTo>
                    <a:pt x="97" y="4"/>
                    <a:pt x="114" y="0"/>
                    <a:pt x="125" y="8"/>
                  </a:cubicBezTo>
                  <a:cubicBezTo>
                    <a:pt x="137" y="16"/>
                    <a:pt x="141" y="32"/>
                    <a:pt x="133" y="44"/>
                  </a:cubicBezTo>
                  <a:cubicBezTo>
                    <a:pt x="76" y="131"/>
                    <a:pt x="52" y="235"/>
                    <a:pt x="66" y="338"/>
                  </a:cubicBezTo>
                  <a:cubicBezTo>
                    <a:pt x="67" y="352"/>
                    <a:pt x="57" y="365"/>
                    <a:pt x="43" y="366"/>
                  </a:cubicBezTo>
                  <a:cubicBezTo>
                    <a:pt x="42" y="367"/>
                    <a:pt x="41" y="367"/>
                    <a:pt x="40" y="36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89" name="Freeform 223">
              <a:extLst>
                <a:ext uri="{FF2B5EF4-FFF2-40B4-BE49-F238E27FC236}">
                  <a16:creationId xmlns:a16="http://schemas.microsoft.com/office/drawing/2014/main" id="{167A3F5A-CEB9-4713-8EDF-A5414D3CB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058" y="4450935"/>
              <a:ext cx="28383" cy="20642"/>
            </a:xfrm>
            <a:custGeom>
              <a:avLst/>
              <a:gdLst>
                <a:gd name="T0" fmla="*/ 29 w 119"/>
                <a:gd name="T1" fmla="*/ 87 h 87"/>
                <a:gd name="T2" fmla="*/ 5 w 119"/>
                <a:gd name="T3" fmla="*/ 71 h 87"/>
                <a:gd name="T4" fmla="*/ 19 w 119"/>
                <a:gd name="T5" fmla="*/ 37 h 87"/>
                <a:gd name="T6" fmla="*/ 76 w 119"/>
                <a:gd name="T7" fmla="*/ 7 h 87"/>
                <a:gd name="T8" fmla="*/ 111 w 119"/>
                <a:gd name="T9" fmla="*/ 15 h 87"/>
                <a:gd name="T10" fmla="*/ 103 w 119"/>
                <a:gd name="T11" fmla="*/ 51 h 87"/>
                <a:gd name="T12" fmla="*/ 39 w 119"/>
                <a:gd name="T13" fmla="*/ 84 h 87"/>
                <a:gd name="T14" fmla="*/ 29 w 119"/>
                <a:gd name="T1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87">
                  <a:moveTo>
                    <a:pt x="29" y="87"/>
                  </a:moveTo>
                  <a:cubicBezTo>
                    <a:pt x="19" y="87"/>
                    <a:pt x="10" y="81"/>
                    <a:pt x="5" y="71"/>
                  </a:cubicBezTo>
                  <a:cubicBezTo>
                    <a:pt x="0" y="58"/>
                    <a:pt x="6" y="43"/>
                    <a:pt x="19" y="37"/>
                  </a:cubicBezTo>
                  <a:cubicBezTo>
                    <a:pt x="38" y="29"/>
                    <a:pt x="57" y="19"/>
                    <a:pt x="76" y="7"/>
                  </a:cubicBezTo>
                  <a:cubicBezTo>
                    <a:pt x="88" y="0"/>
                    <a:pt x="104" y="3"/>
                    <a:pt x="111" y="15"/>
                  </a:cubicBezTo>
                  <a:cubicBezTo>
                    <a:pt x="119" y="28"/>
                    <a:pt x="115" y="43"/>
                    <a:pt x="103" y="51"/>
                  </a:cubicBezTo>
                  <a:cubicBezTo>
                    <a:pt x="82" y="64"/>
                    <a:pt x="61" y="75"/>
                    <a:pt x="39" y="84"/>
                  </a:cubicBezTo>
                  <a:cubicBezTo>
                    <a:pt x="36" y="86"/>
                    <a:pt x="33" y="87"/>
                    <a:pt x="29" y="8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90" name="Freeform 224">
              <a:extLst>
                <a:ext uri="{FF2B5EF4-FFF2-40B4-BE49-F238E27FC236}">
                  <a16:creationId xmlns:a16="http://schemas.microsoft.com/office/drawing/2014/main" id="{52B0718A-B904-47B4-9888-8BE7AE7C32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0474" y="4406210"/>
              <a:ext cx="63217" cy="65367"/>
            </a:xfrm>
            <a:custGeom>
              <a:avLst/>
              <a:gdLst>
                <a:gd name="T0" fmla="*/ 202 w 263"/>
                <a:gd name="T1" fmla="*/ 273 h 273"/>
                <a:gd name="T2" fmla="*/ 192 w 263"/>
                <a:gd name="T3" fmla="*/ 271 h 273"/>
                <a:gd name="T4" fmla="*/ 7 w 263"/>
                <a:gd name="T5" fmla="*/ 132 h 273"/>
                <a:gd name="T6" fmla="*/ 1 w 263"/>
                <a:gd name="T7" fmla="*/ 113 h 273"/>
                <a:gd name="T8" fmla="*/ 11 w 263"/>
                <a:gd name="T9" fmla="*/ 95 h 273"/>
                <a:gd name="T10" fmla="*/ 115 w 263"/>
                <a:gd name="T11" fmla="*/ 33 h 273"/>
                <a:gd name="T12" fmla="*/ 223 w 263"/>
                <a:gd name="T13" fmla="*/ 2 h 273"/>
                <a:gd name="T14" fmla="*/ 243 w 263"/>
                <a:gd name="T15" fmla="*/ 6 h 273"/>
                <a:gd name="T16" fmla="*/ 253 w 263"/>
                <a:gd name="T17" fmla="*/ 24 h 273"/>
                <a:gd name="T18" fmla="*/ 227 w 263"/>
                <a:gd name="T19" fmla="*/ 256 h 273"/>
                <a:gd name="T20" fmla="*/ 213 w 263"/>
                <a:gd name="T21" fmla="*/ 271 h 273"/>
                <a:gd name="T22" fmla="*/ 202 w 263"/>
                <a:gd name="T23" fmla="*/ 273 h 273"/>
                <a:gd name="T24" fmla="*/ 65 w 263"/>
                <a:gd name="T25" fmla="*/ 120 h 273"/>
                <a:gd name="T26" fmla="*/ 187 w 263"/>
                <a:gd name="T27" fmla="*/ 211 h 273"/>
                <a:gd name="T28" fmla="*/ 205 w 263"/>
                <a:gd name="T29" fmla="*/ 58 h 273"/>
                <a:gd name="T30" fmla="*/ 136 w 263"/>
                <a:gd name="T31" fmla="*/ 81 h 273"/>
                <a:gd name="T32" fmla="*/ 65 w 263"/>
                <a:gd name="T33" fmla="*/ 12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273">
                  <a:moveTo>
                    <a:pt x="202" y="273"/>
                  </a:moveTo>
                  <a:cubicBezTo>
                    <a:pt x="199" y="273"/>
                    <a:pt x="195" y="272"/>
                    <a:pt x="192" y="271"/>
                  </a:cubicBezTo>
                  <a:cubicBezTo>
                    <a:pt x="120" y="240"/>
                    <a:pt x="56" y="192"/>
                    <a:pt x="7" y="132"/>
                  </a:cubicBezTo>
                  <a:cubicBezTo>
                    <a:pt x="3" y="127"/>
                    <a:pt x="0" y="120"/>
                    <a:pt x="1" y="113"/>
                  </a:cubicBezTo>
                  <a:cubicBezTo>
                    <a:pt x="2" y="106"/>
                    <a:pt x="6" y="99"/>
                    <a:pt x="11" y="95"/>
                  </a:cubicBezTo>
                  <a:cubicBezTo>
                    <a:pt x="44" y="70"/>
                    <a:pt x="79" y="49"/>
                    <a:pt x="115" y="33"/>
                  </a:cubicBezTo>
                  <a:cubicBezTo>
                    <a:pt x="149" y="19"/>
                    <a:pt x="185" y="8"/>
                    <a:pt x="223" y="2"/>
                  </a:cubicBezTo>
                  <a:cubicBezTo>
                    <a:pt x="230" y="0"/>
                    <a:pt x="237" y="2"/>
                    <a:pt x="243" y="6"/>
                  </a:cubicBezTo>
                  <a:cubicBezTo>
                    <a:pt x="249" y="10"/>
                    <a:pt x="252" y="17"/>
                    <a:pt x="253" y="24"/>
                  </a:cubicBezTo>
                  <a:cubicBezTo>
                    <a:pt x="263" y="102"/>
                    <a:pt x="254" y="182"/>
                    <a:pt x="227" y="256"/>
                  </a:cubicBezTo>
                  <a:cubicBezTo>
                    <a:pt x="224" y="262"/>
                    <a:pt x="219" y="268"/>
                    <a:pt x="213" y="271"/>
                  </a:cubicBezTo>
                  <a:cubicBezTo>
                    <a:pt x="209" y="272"/>
                    <a:pt x="206" y="273"/>
                    <a:pt x="202" y="273"/>
                  </a:cubicBezTo>
                  <a:close/>
                  <a:moveTo>
                    <a:pt x="65" y="120"/>
                  </a:moveTo>
                  <a:cubicBezTo>
                    <a:pt x="100" y="157"/>
                    <a:pt x="141" y="188"/>
                    <a:pt x="187" y="211"/>
                  </a:cubicBezTo>
                  <a:cubicBezTo>
                    <a:pt x="202" y="162"/>
                    <a:pt x="208" y="110"/>
                    <a:pt x="205" y="58"/>
                  </a:cubicBezTo>
                  <a:cubicBezTo>
                    <a:pt x="181" y="64"/>
                    <a:pt x="158" y="72"/>
                    <a:pt x="136" y="81"/>
                  </a:cubicBezTo>
                  <a:cubicBezTo>
                    <a:pt x="112" y="91"/>
                    <a:pt x="88" y="104"/>
                    <a:pt x="65" y="12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91" name="Freeform 225">
              <a:extLst>
                <a:ext uri="{FF2B5EF4-FFF2-40B4-BE49-F238E27FC236}">
                  <a16:creationId xmlns:a16="http://schemas.microsoft.com/office/drawing/2014/main" id="{4C1E9F10-19B4-4D98-91EE-2D7FBA5545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82086" y="4647035"/>
              <a:ext cx="125573" cy="40424"/>
            </a:xfrm>
            <a:custGeom>
              <a:avLst/>
              <a:gdLst>
                <a:gd name="T0" fmla="*/ 443 w 524"/>
                <a:gd name="T1" fmla="*/ 168 h 168"/>
                <a:gd name="T2" fmla="*/ 81 w 524"/>
                <a:gd name="T3" fmla="*/ 168 h 168"/>
                <a:gd name="T4" fmla="*/ 0 w 524"/>
                <a:gd name="T5" fmla="*/ 87 h 168"/>
                <a:gd name="T6" fmla="*/ 0 w 524"/>
                <a:gd name="T7" fmla="*/ 80 h 168"/>
                <a:gd name="T8" fmla="*/ 81 w 524"/>
                <a:gd name="T9" fmla="*/ 0 h 168"/>
                <a:gd name="T10" fmla="*/ 443 w 524"/>
                <a:gd name="T11" fmla="*/ 0 h 168"/>
                <a:gd name="T12" fmla="*/ 524 w 524"/>
                <a:gd name="T13" fmla="*/ 80 h 168"/>
                <a:gd name="T14" fmla="*/ 524 w 524"/>
                <a:gd name="T15" fmla="*/ 87 h 168"/>
                <a:gd name="T16" fmla="*/ 443 w 524"/>
                <a:gd name="T17" fmla="*/ 168 h 168"/>
                <a:gd name="T18" fmla="*/ 81 w 524"/>
                <a:gd name="T19" fmla="*/ 51 h 168"/>
                <a:gd name="T20" fmla="*/ 52 w 524"/>
                <a:gd name="T21" fmla="*/ 80 h 168"/>
                <a:gd name="T22" fmla="*/ 52 w 524"/>
                <a:gd name="T23" fmla="*/ 87 h 168"/>
                <a:gd name="T24" fmla="*/ 81 w 524"/>
                <a:gd name="T25" fmla="*/ 116 h 168"/>
                <a:gd name="T26" fmla="*/ 443 w 524"/>
                <a:gd name="T27" fmla="*/ 116 h 168"/>
                <a:gd name="T28" fmla="*/ 473 w 524"/>
                <a:gd name="T29" fmla="*/ 87 h 168"/>
                <a:gd name="T30" fmla="*/ 473 w 524"/>
                <a:gd name="T31" fmla="*/ 80 h 168"/>
                <a:gd name="T32" fmla="*/ 443 w 524"/>
                <a:gd name="T33" fmla="*/ 51 h 168"/>
                <a:gd name="T34" fmla="*/ 81 w 524"/>
                <a:gd name="T35" fmla="*/ 5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4" h="168">
                  <a:moveTo>
                    <a:pt x="443" y="168"/>
                  </a:moveTo>
                  <a:cubicBezTo>
                    <a:pt x="81" y="168"/>
                    <a:pt x="81" y="168"/>
                    <a:pt x="81" y="168"/>
                  </a:cubicBezTo>
                  <a:cubicBezTo>
                    <a:pt x="37" y="168"/>
                    <a:pt x="0" y="131"/>
                    <a:pt x="0" y="87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36"/>
                    <a:pt x="37" y="0"/>
                    <a:pt x="8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88" y="0"/>
                    <a:pt x="524" y="36"/>
                    <a:pt x="524" y="80"/>
                  </a:cubicBezTo>
                  <a:cubicBezTo>
                    <a:pt x="524" y="87"/>
                    <a:pt x="524" y="87"/>
                    <a:pt x="524" y="87"/>
                  </a:cubicBezTo>
                  <a:cubicBezTo>
                    <a:pt x="524" y="131"/>
                    <a:pt x="488" y="168"/>
                    <a:pt x="443" y="168"/>
                  </a:cubicBezTo>
                  <a:close/>
                  <a:moveTo>
                    <a:pt x="81" y="51"/>
                  </a:moveTo>
                  <a:cubicBezTo>
                    <a:pt x="65" y="51"/>
                    <a:pt x="52" y="64"/>
                    <a:pt x="52" y="80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52" y="103"/>
                    <a:pt x="65" y="116"/>
                    <a:pt x="81" y="116"/>
                  </a:cubicBezTo>
                  <a:cubicBezTo>
                    <a:pt x="443" y="116"/>
                    <a:pt x="443" y="116"/>
                    <a:pt x="443" y="116"/>
                  </a:cubicBezTo>
                  <a:cubicBezTo>
                    <a:pt x="459" y="116"/>
                    <a:pt x="473" y="103"/>
                    <a:pt x="473" y="87"/>
                  </a:cubicBezTo>
                  <a:cubicBezTo>
                    <a:pt x="473" y="80"/>
                    <a:pt x="473" y="80"/>
                    <a:pt x="473" y="80"/>
                  </a:cubicBezTo>
                  <a:cubicBezTo>
                    <a:pt x="473" y="64"/>
                    <a:pt x="459" y="51"/>
                    <a:pt x="443" y="51"/>
                  </a:cubicBezTo>
                  <a:lnTo>
                    <a:pt x="81" y="5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92" name="Freeform 226">
              <a:extLst>
                <a:ext uri="{FF2B5EF4-FFF2-40B4-BE49-F238E27FC236}">
                  <a16:creationId xmlns:a16="http://schemas.microsoft.com/office/drawing/2014/main" id="{E23A2921-C80E-4B28-B29A-E8263B4E18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97997" y="4674988"/>
              <a:ext cx="93750" cy="39994"/>
            </a:xfrm>
            <a:custGeom>
              <a:avLst/>
              <a:gdLst>
                <a:gd name="T0" fmla="*/ 320 w 392"/>
                <a:gd name="T1" fmla="*/ 168 h 168"/>
                <a:gd name="T2" fmla="*/ 73 w 392"/>
                <a:gd name="T3" fmla="*/ 168 h 168"/>
                <a:gd name="T4" fmla="*/ 0 w 392"/>
                <a:gd name="T5" fmla="*/ 96 h 168"/>
                <a:gd name="T6" fmla="*/ 0 w 392"/>
                <a:gd name="T7" fmla="*/ 72 h 168"/>
                <a:gd name="T8" fmla="*/ 73 w 392"/>
                <a:gd name="T9" fmla="*/ 0 h 168"/>
                <a:gd name="T10" fmla="*/ 320 w 392"/>
                <a:gd name="T11" fmla="*/ 0 h 168"/>
                <a:gd name="T12" fmla="*/ 392 w 392"/>
                <a:gd name="T13" fmla="*/ 72 h 168"/>
                <a:gd name="T14" fmla="*/ 392 w 392"/>
                <a:gd name="T15" fmla="*/ 96 h 168"/>
                <a:gd name="T16" fmla="*/ 320 w 392"/>
                <a:gd name="T17" fmla="*/ 168 h 168"/>
                <a:gd name="T18" fmla="*/ 73 w 392"/>
                <a:gd name="T19" fmla="*/ 52 h 168"/>
                <a:gd name="T20" fmla="*/ 52 w 392"/>
                <a:gd name="T21" fmla="*/ 72 h 168"/>
                <a:gd name="T22" fmla="*/ 52 w 392"/>
                <a:gd name="T23" fmla="*/ 96 h 168"/>
                <a:gd name="T24" fmla="*/ 73 w 392"/>
                <a:gd name="T25" fmla="*/ 116 h 168"/>
                <a:gd name="T26" fmla="*/ 320 w 392"/>
                <a:gd name="T27" fmla="*/ 116 h 168"/>
                <a:gd name="T28" fmla="*/ 340 w 392"/>
                <a:gd name="T29" fmla="*/ 96 h 168"/>
                <a:gd name="T30" fmla="*/ 340 w 392"/>
                <a:gd name="T31" fmla="*/ 72 h 168"/>
                <a:gd name="T32" fmla="*/ 320 w 392"/>
                <a:gd name="T33" fmla="*/ 52 h 168"/>
                <a:gd name="T34" fmla="*/ 73 w 392"/>
                <a:gd name="T35" fmla="*/ 52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2" h="168">
                  <a:moveTo>
                    <a:pt x="320" y="168"/>
                  </a:moveTo>
                  <a:cubicBezTo>
                    <a:pt x="73" y="168"/>
                    <a:pt x="73" y="168"/>
                    <a:pt x="73" y="168"/>
                  </a:cubicBezTo>
                  <a:cubicBezTo>
                    <a:pt x="33" y="168"/>
                    <a:pt x="0" y="136"/>
                    <a:pt x="0" y="9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32"/>
                    <a:pt x="33" y="0"/>
                    <a:pt x="73" y="0"/>
                  </a:cubicBezTo>
                  <a:cubicBezTo>
                    <a:pt x="320" y="0"/>
                    <a:pt x="320" y="0"/>
                    <a:pt x="320" y="0"/>
                  </a:cubicBezTo>
                  <a:cubicBezTo>
                    <a:pt x="360" y="0"/>
                    <a:pt x="392" y="32"/>
                    <a:pt x="392" y="72"/>
                  </a:cubicBezTo>
                  <a:cubicBezTo>
                    <a:pt x="392" y="96"/>
                    <a:pt x="392" y="96"/>
                    <a:pt x="392" y="96"/>
                  </a:cubicBezTo>
                  <a:cubicBezTo>
                    <a:pt x="392" y="136"/>
                    <a:pt x="360" y="168"/>
                    <a:pt x="320" y="168"/>
                  </a:cubicBezTo>
                  <a:close/>
                  <a:moveTo>
                    <a:pt x="73" y="52"/>
                  </a:moveTo>
                  <a:cubicBezTo>
                    <a:pt x="61" y="52"/>
                    <a:pt x="52" y="61"/>
                    <a:pt x="52" y="72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2" y="107"/>
                    <a:pt x="61" y="116"/>
                    <a:pt x="73" y="116"/>
                  </a:cubicBezTo>
                  <a:cubicBezTo>
                    <a:pt x="320" y="116"/>
                    <a:pt x="320" y="116"/>
                    <a:pt x="320" y="116"/>
                  </a:cubicBezTo>
                  <a:cubicBezTo>
                    <a:pt x="331" y="116"/>
                    <a:pt x="340" y="107"/>
                    <a:pt x="340" y="96"/>
                  </a:cubicBezTo>
                  <a:cubicBezTo>
                    <a:pt x="340" y="72"/>
                    <a:pt x="340" y="72"/>
                    <a:pt x="340" y="72"/>
                  </a:cubicBezTo>
                  <a:cubicBezTo>
                    <a:pt x="340" y="61"/>
                    <a:pt x="331" y="52"/>
                    <a:pt x="320" y="52"/>
                  </a:cubicBezTo>
                  <a:lnTo>
                    <a:pt x="73" y="5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93" name="Freeform 227">
              <a:extLst>
                <a:ext uri="{FF2B5EF4-FFF2-40B4-BE49-F238E27FC236}">
                  <a16:creationId xmlns:a16="http://schemas.microsoft.com/office/drawing/2014/main" id="{62CB6EC9-263E-45CA-AD6F-7D26F8529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899" y="4702511"/>
              <a:ext cx="67947" cy="40424"/>
            </a:xfrm>
            <a:custGeom>
              <a:avLst/>
              <a:gdLst>
                <a:gd name="T0" fmla="*/ 142 w 285"/>
                <a:gd name="T1" fmla="*/ 169 h 169"/>
                <a:gd name="T2" fmla="*/ 0 w 285"/>
                <a:gd name="T3" fmla="*/ 26 h 169"/>
                <a:gd name="T4" fmla="*/ 26 w 285"/>
                <a:gd name="T5" fmla="*/ 0 h 169"/>
                <a:gd name="T6" fmla="*/ 52 w 285"/>
                <a:gd name="T7" fmla="*/ 26 h 169"/>
                <a:gd name="T8" fmla="*/ 142 w 285"/>
                <a:gd name="T9" fmla="*/ 117 h 169"/>
                <a:gd name="T10" fmla="*/ 233 w 285"/>
                <a:gd name="T11" fmla="*/ 26 h 169"/>
                <a:gd name="T12" fmla="*/ 259 w 285"/>
                <a:gd name="T13" fmla="*/ 0 h 169"/>
                <a:gd name="T14" fmla="*/ 285 w 285"/>
                <a:gd name="T15" fmla="*/ 26 h 169"/>
                <a:gd name="T16" fmla="*/ 142 w 285"/>
                <a:gd name="T17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169">
                  <a:moveTo>
                    <a:pt x="142" y="169"/>
                  </a:moveTo>
                  <a:cubicBezTo>
                    <a:pt x="64" y="169"/>
                    <a:pt x="0" y="105"/>
                    <a:pt x="0" y="26"/>
                  </a:cubicBezTo>
                  <a:cubicBezTo>
                    <a:pt x="0" y="12"/>
                    <a:pt x="11" y="0"/>
                    <a:pt x="26" y="0"/>
                  </a:cubicBezTo>
                  <a:cubicBezTo>
                    <a:pt x="40" y="0"/>
                    <a:pt x="52" y="12"/>
                    <a:pt x="52" y="26"/>
                  </a:cubicBezTo>
                  <a:cubicBezTo>
                    <a:pt x="52" y="76"/>
                    <a:pt x="92" y="117"/>
                    <a:pt x="142" y="117"/>
                  </a:cubicBezTo>
                  <a:cubicBezTo>
                    <a:pt x="192" y="117"/>
                    <a:pt x="233" y="76"/>
                    <a:pt x="233" y="26"/>
                  </a:cubicBezTo>
                  <a:cubicBezTo>
                    <a:pt x="233" y="12"/>
                    <a:pt x="245" y="0"/>
                    <a:pt x="259" y="0"/>
                  </a:cubicBezTo>
                  <a:cubicBezTo>
                    <a:pt x="273" y="0"/>
                    <a:pt x="285" y="12"/>
                    <a:pt x="285" y="26"/>
                  </a:cubicBezTo>
                  <a:cubicBezTo>
                    <a:pt x="285" y="105"/>
                    <a:pt x="221" y="169"/>
                    <a:pt x="142" y="16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94" name="Freeform 228">
              <a:extLst>
                <a:ext uri="{FF2B5EF4-FFF2-40B4-BE49-F238E27FC236}">
                  <a16:creationId xmlns:a16="http://schemas.microsoft.com/office/drawing/2014/main" id="{405260F9-732F-45C1-A9CF-C34BAFF34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1856" y="4614352"/>
              <a:ext cx="18062" cy="45155"/>
            </a:xfrm>
            <a:custGeom>
              <a:avLst/>
              <a:gdLst>
                <a:gd name="T0" fmla="*/ 27 w 76"/>
                <a:gd name="T1" fmla="*/ 189 h 189"/>
                <a:gd name="T2" fmla="*/ 23 w 76"/>
                <a:gd name="T3" fmla="*/ 189 h 189"/>
                <a:gd name="T4" fmla="*/ 2 w 76"/>
                <a:gd name="T5" fmla="*/ 160 h 189"/>
                <a:gd name="T6" fmla="*/ 23 w 76"/>
                <a:gd name="T7" fmla="*/ 24 h 189"/>
                <a:gd name="T8" fmla="*/ 52 w 76"/>
                <a:gd name="T9" fmla="*/ 2 h 189"/>
                <a:gd name="T10" fmla="*/ 74 w 76"/>
                <a:gd name="T11" fmla="*/ 32 h 189"/>
                <a:gd name="T12" fmla="*/ 53 w 76"/>
                <a:gd name="T13" fmla="*/ 167 h 189"/>
                <a:gd name="T14" fmla="*/ 27 w 76"/>
                <a:gd name="T1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189">
                  <a:moveTo>
                    <a:pt x="27" y="189"/>
                  </a:moveTo>
                  <a:cubicBezTo>
                    <a:pt x="26" y="189"/>
                    <a:pt x="25" y="189"/>
                    <a:pt x="23" y="189"/>
                  </a:cubicBezTo>
                  <a:cubicBezTo>
                    <a:pt x="9" y="187"/>
                    <a:pt x="0" y="174"/>
                    <a:pt x="2" y="160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5" y="10"/>
                    <a:pt x="38" y="0"/>
                    <a:pt x="52" y="2"/>
                  </a:cubicBezTo>
                  <a:cubicBezTo>
                    <a:pt x="66" y="4"/>
                    <a:pt x="76" y="17"/>
                    <a:pt x="74" y="32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51" y="180"/>
                    <a:pt x="40" y="189"/>
                    <a:pt x="27" y="18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95" name="Freeform 229">
              <a:extLst>
                <a:ext uri="{FF2B5EF4-FFF2-40B4-BE49-F238E27FC236}">
                  <a16:creationId xmlns:a16="http://schemas.microsoft.com/office/drawing/2014/main" id="{AF17680C-C692-4E30-9992-0FC37F883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816" y="4613061"/>
              <a:ext cx="18492" cy="46445"/>
            </a:xfrm>
            <a:custGeom>
              <a:avLst/>
              <a:gdLst>
                <a:gd name="T0" fmla="*/ 50 w 77"/>
                <a:gd name="T1" fmla="*/ 193 h 193"/>
                <a:gd name="T2" fmla="*/ 24 w 77"/>
                <a:gd name="T3" fmla="*/ 171 h 193"/>
                <a:gd name="T4" fmla="*/ 2 w 77"/>
                <a:gd name="T5" fmla="*/ 31 h 193"/>
                <a:gd name="T6" fmla="*/ 24 w 77"/>
                <a:gd name="T7" fmla="*/ 2 h 193"/>
                <a:gd name="T8" fmla="*/ 53 w 77"/>
                <a:gd name="T9" fmla="*/ 23 h 193"/>
                <a:gd name="T10" fmla="*/ 75 w 77"/>
                <a:gd name="T11" fmla="*/ 164 h 193"/>
                <a:gd name="T12" fmla="*/ 53 w 77"/>
                <a:gd name="T13" fmla="*/ 193 h 193"/>
                <a:gd name="T14" fmla="*/ 50 w 77"/>
                <a:gd name="T15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193">
                  <a:moveTo>
                    <a:pt x="50" y="193"/>
                  </a:moveTo>
                  <a:cubicBezTo>
                    <a:pt x="37" y="193"/>
                    <a:pt x="26" y="184"/>
                    <a:pt x="24" y="17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17"/>
                    <a:pt x="10" y="4"/>
                    <a:pt x="24" y="2"/>
                  </a:cubicBezTo>
                  <a:cubicBezTo>
                    <a:pt x="38" y="0"/>
                    <a:pt x="51" y="9"/>
                    <a:pt x="53" y="23"/>
                  </a:cubicBezTo>
                  <a:cubicBezTo>
                    <a:pt x="75" y="164"/>
                    <a:pt x="75" y="164"/>
                    <a:pt x="75" y="164"/>
                  </a:cubicBezTo>
                  <a:cubicBezTo>
                    <a:pt x="77" y="178"/>
                    <a:pt x="68" y="191"/>
                    <a:pt x="53" y="193"/>
                  </a:cubicBezTo>
                  <a:cubicBezTo>
                    <a:pt x="52" y="193"/>
                    <a:pt x="51" y="193"/>
                    <a:pt x="50" y="19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96" name="Freeform 230">
              <a:extLst>
                <a:ext uri="{FF2B5EF4-FFF2-40B4-BE49-F238E27FC236}">
                  <a16:creationId xmlns:a16="http://schemas.microsoft.com/office/drawing/2014/main" id="{3D5304A5-99C4-4955-93A1-75F47EAAB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8422" y="4593710"/>
              <a:ext cx="12471" cy="64077"/>
            </a:xfrm>
            <a:custGeom>
              <a:avLst/>
              <a:gdLst>
                <a:gd name="T0" fmla="*/ 26 w 52"/>
                <a:gd name="T1" fmla="*/ 269 h 269"/>
                <a:gd name="T2" fmla="*/ 0 w 52"/>
                <a:gd name="T3" fmla="*/ 244 h 269"/>
                <a:gd name="T4" fmla="*/ 0 w 52"/>
                <a:gd name="T5" fmla="*/ 26 h 269"/>
                <a:gd name="T6" fmla="*/ 26 w 52"/>
                <a:gd name="T7" fmla="*/ 0 h 269"/>
                <a:gd name="T8" fmla="*/ 52 w 52"/>
                <a:gd name="T9" fmla="*/ 26 h 269"/>
                <a:gd name="T10" fmla="*/ 52 w 52"/>
                <a:gd name="T11" fmla="*/ 244 h 269"/>
                <a:gd name="T12" fmla="*/ 26 w 52"/>
                <a:gd name="T13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269">
                  <a:moveTo>
                    <a:pt x="26" y="269"/>
                  </a:moveTo>
                  <a:cubicBezTo>
                    <a:pt x="12" y="269"/>
                    <a:pt x="0" y="258"/>
                    <a:pt x="0" y="24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41" y="0"/>
                    <a:pt x="52" y="12"/>
                    <a:pt x="52" y="26"/>
                  </a:cubicBezTo>
                  <a:cubicBezTo>
                    <a:pt x="52" y="244"/>
                    <a:pt x="52" y="244"/>
                    <a:pt x="52" y="244"/>
                  </a:cubicBezTo>
                  <a:cubicBezTo>
                    <a:pt x="52" y="258"/>
                    <a:pt x="41" y="269"/>
                    <a:pt x="26" y="26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9BBA9553-C122-48CA-8E84-144672C6F876}"/>
              </a:ext>
            </a:extLst>
          </p:cNvPr>
          <p:cNvGrpSpPr/>
          <p:nvPr/>
        </p:nvGrpSpPr>
        <p:grpSpPr>
          <a:xfrm>
            <a:off x="6726850" y="2920382"/>
            <a:ext cx="386600" cy="499282"/>
            <a:chOff x="6812575" y="2920382"/>
            <a:chExt cx="386600" cy="499282"/>
          </a:xfrm>
        </p:grpSpPr>
        <p:sp>
          <p:nvSpPr>
            <p:cNvPr id="99" name="Freeform 499">
              <a:extLst>
                <a:ext uri="{FF2B5EF4-FFF2-40B4-BE49-F238E27FC236}">
                  <a16:creationId xmlns:a16="http://schemas.microsoft.com/office/drawing/2014/main" id="{68F46745-1F6F-46E2-8774-88E0A68BE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8237" y="2920382"/>
              <a:ext cx="102605" cy="105353"/>
            </a:xfrm>
            <a:custGeom>
              <a:avLst/>
              <a:gdLst>
                <a:gd name="T0" fmla="*/ 278 w 428"/>
                <a:gd name="T1" fmla="*/ 438 h 438"/>
                <a:gd name="T2" fmla="*/ 257 w 428"/>
                <a:gd name="T3" fmla="*/ 427 h 438"/>
                <a:gd name="T4" fmla="*/ 263 w 428"/>
                <a:gd name="T5" fmla="*/ 392 h 438"/>
                <a:gd name="T6" fmla="*/ 378 w 428"/>
                <a:gd name="T7" fmla="*/ 230 h 438"/>
                <a:gd name="T8" fmla="*/ 214 w 428"/>
                <a:gd name="T9" fmla="*/ 50 h 438"/>
                <a:gd name="T10" fmla="*/ 50 w 428"/>
                <a:gd name="T11" fmla="*/ 230 h 438"/>
                <a:gd name="T12" fmla="*/ 167 w 428"/>
                <a:gd name="T13" fmla="*/ 389 h 438"/>
                <a:gd name="T14" fmla="*/ 173 w 428"/>
                <a:gd name="T15" fmla="*/ 424 h 438"/>
                <a:gd name="T16" fmla="*/ 138 w 428"/>
                <a:gd name="T17" fmla="*/ 430 h 438"/>
                <a:gd name="T18" fmla="*/ 0 w 428"/>
                <a:gd name="T19" fmla="*/ 230 h 438"/>
                <a:gd name="T20" fmla="*/ 214 w 428"/>
                <a:gd name="T21" fmla="*/ 0 h 438"/>
                <a:gd name="T22" fmla="*/ 428 w 428"/>
                <a:gd name="T23" fmla="*/ 230 h 438"/>
                <a:gd name="T24" fmla="*/ 292 w 428"/>
                <a:gd name="T25" fmla="*/ 433 h 438"/>
                <a:gd name="T26" fmla="*/ 278 w 428"/>
                <a:gd name="T27" fmla="*/ 4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8" h="438">
                  <a:moveTo>
                    <a:pt x="278" y="438"/>
                  </a:moveTo>
                  <a:cubicBezTo>
                    <a:pt x="270" y="438"/>
                    <a:pt x="262" y="434"/>
                    <a:pt x="257" y="427"/>
                  </a:cubicBezTo>
                  <a:cubicBezTo>
                    <a:pt x="249" y="415"/>
                    <a:pt x="252" y="400"/>
                    <a:pt x="263" y="392"/>
                  </a:cubicBezTo>
                  <a:cubicBezTo>
                    <a:pt x="317" y="356"/>
                    <a:pt x="378" y="305"/>
                    <a:pt x="378" y="230"/>
                  </a:cubicBezTo>
                  <a:cubicBezTo>
                    <a:pt x="378" y="131"/>
                    <a:pt x="304" y="50"/>
                    <a:pt x="214" y="50"/>
                  </a:cubicBezTo>
                  <a:cubicBezTo>
                    <a:pt x="124" y="50"/>
                    <a:pt x="50" y="131"/>
                    <a:pt x="50" y="230"/>
                  </a:cubicBezTo>
                  <a:cubicBezTo>
                    <a:pt x="50" y="300"/>
                    <a:pt x="108" y="347"/>
                    <a:pt x="167" y="389"/>
                  </a:cubicBezTo>
                  <a:cubicBezTo>
                    <a:pt x="178" y="397"/>
                    <a:pt x="181" y="412"/>
                    <a:pt x="173" y="424"/>
                  </a:cubicBezTo>
                  <a:cubicBezTo>
                    <a:pt x="165" y="435"/>
                    <a:pt x="149" y="438"/>
                    <a:pt x="138" y="430"/>
                  </a:cubicBezTo>
                  <a:cubicBezTo>
                    <a:pt x="71" y="382"/>
                    <a:pt x="0" y="324"/>
                    <a:pt x="0" y="230"/>
                  </a:cubicBezTo>
                  <a:cubicBezTo>
                    <a:pt x="0" y="103"/>
                    <a:pt x="96" y="0"/>
                    <a:pt x="214" y="0"/>
                  </a:cubicBezTo>
                  <a:cubicBezTo>
                    <a:pt x="332" y="0"/>
                    <a:pt x="428" y="103"/>
                    <a:pt x="428" y="230"/>
                  </a:cubicBezTo>
                  <a:cubicBezTo>
                    <a:pt x="428" y="329"/>
                    <a:pt x="350" y="394"/>
                    <a:pt x="292" y="433"/>
                  </a:cubicBezTo>
                  <a:cubicBezTo>
                    <a:pt x="287" y="436"/>
                    <a:pt x="282" y="438"/>
                    <a:pt x="278" y="43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00" name="Freeform 500">
              <a:extLst>
                <a:ext uri="{FF2B5EF4-FFF2-40B4-BE49-F238E27FC236}">
                  <a16:creationId xmlns:a16="http://schemas.microsoft.com/office/drawing/2014/main" id="{55D9751F-43B0-4B45-8A1F-1BB280B3C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9385" y="3033064"/>
              <a:ext cx="41225" cy="11910"/>
            </a:xfrm>
            <a:custGeom>
              <a:avLst/>
              <a:gdLst>
                <a:gd name="T0" fmla="*/ 147 w 172"/>
                <a:gd name="T1" fmla="*/ 50 h 50"/>
                <a:gd name="T2" fmla="*/ 25 w 172"/>
                <a:gd name="T3" fmla="*/ 50 h 50"/>
                <a:gd name="T4" fmla="*/ 0 w 172"/>
                <a:gd name="T5" fmla="*/ 25 h 50"/>
                <a:gd name="T6" fmla="*/ 25 w 172"/>
                <a:gd name="T7" fmla="*/ 0 h 50"/>
                <a:gd name="T8" fmla="*/ 147 w 172"/>
                <a:gd name="T9" fmla="*/ 0 h 50"/>
                <a:gd name="T10" fmla="*/ 172 w 172"/>
                <a:gd name="T11" fmla="*/ 25 h 50"/>
                <a:gd name="T12" fmla="*/ 147 w 172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2" h="50">
                  <a:moveTo>
                    <a:pt x="147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11" y="50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61" y="0"/>
                    <a:pt x="172" y="11"/>
                    <a:pt x="172" y="25"/>
                  </a:cubicBezTo>
                  <a:cubicBezTo>
                    <a:pt x="172" y="39"/>
                    <a:pt x="161" y="50"/>
                    <a:pt x="147" y="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01" name="Freeform 501">
              <a:extLst>
                <a:ext uri="{FF2B5EF4-FFF2-40B4-BE49-F238E27FC236}">
                  <a16:creationId xmlns:a16="http://schemas.microsoft.com/office/drawing/2014/main" id="{25C15BBD-A701-4358-B9B6-CEA1CDAA4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4881" y="3053219"/>
              <a:ext cx="30232" cy="11910"/>
            </a:xfrm>
            <a:custGeom>
              <a:avLst/>
              <a:gdLst>
                <a:gd name="T0" fmla="*/ 99 w 124"/>
                <a:gd name="T1" fmla="*/ 50 h 50"/>
                <a:gd name="T2" fmla="*/ 25 w 124"/>
                <a:gd name="T3" fmla="*/ 50 h 50"/>
                <a:gd name="T4" fmla="*/ 0 w 124"/>
                <a:gd name="T5" fmla="*/ 25 h 50"/>
                <a:gd name="T6" fmla="*/ 25 w 124"/>
                <a:gd name="T7" fmla="*/ 0 h 50"/>
                <a:gd name="T8" fmla="*/ 99 w 124"/>
                <a:gd name="T9" fmla="*/ 0 h 50"/>
                <a:gd name="T10" fmla="*/ 124 w 124"/>
                <a:gd name="T11" fmla="*/ 25 h 50"/>
                <a:gd name="T12" fmla="*/ 99 w 124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50">
                  <a:moveTo>
                    <a:pt x="99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11" y="50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13" y="0"/>
                    <a:pt x="124" y="11"/>
                    <a:pt x="124" y="25"/>
                  </a:cubicBezTo>
                  <a:cubicBezTo>
                    <a:pt x="124" y="39"/>
                    <a:pt x="113" y="50"/>
                    <a:pt x="99" y="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02" name="Freeform 502">
              <a:extLst>
                <a:ext uri="{FF2B5EF4-FFF2-40B4-BE49-F238E27FC236}">
                  <a16:creationId xmlns:a16="http://schemas.microsoft.com/office/drawing/2014/main" id="{A0A48CEE-AB67-41F5-B784-F06C02674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0897" y="3126508"/>
              <a:ext cx="11910" cy="34812"/>
            </a:xfrm>
            <a:custGeom>
              <a:avLst/>
              <a:gdLst>
                <a:gd name="T0" fmla="*/ 25 w 50"/>
                <a:gd name="T1" fmla="*/ 143 h 143"/>
                <a:gd name="T2" fmla="*/ 0 w 50"/>
                <a:gd name="T3" fmla="*/ 118 h 143"/>
                <a:gd name="T4" fmla="*/ 0 w 50"/>
                <a:gd name="T5" fmla="*/ 25 h 143"/>
                <a:gd name="T6" fmla="*/ 25 w 50"/>
                <a:gd name="T7" fmla="*/ 0 h 143"/>
                <a:gd name="T8" fmla="*/ 50 w 50"/>
                <a:gd name="T9" fmla="*/ 25 h 143"/>
                <a:gd name="T10" fmla="*/ 50 w 50"/>
                <a:gd name="T11" fmla="*/ 118 h 143"/>
                <a:gd name="T12" fmla="*/ 25 w 50"/>
                <a:gd name="T1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43">
                  <a:moveTo>
                    <a:pt x="25" y="143"/>
                  </a:moveTo>
                  <a:cubicBezTo>
                    <a:pt x="12" y="143"/>
                    <a:pt x="0" y="132"/>
                    <a:pt x="0" y="11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2" y="0"/>
                    <a:pt x="25" y="0"/>
                  </a:cubicBezTo>
                  <a:cubicBezTo>
                    <a:pt x="39" y="0"/>
                    <a:pt x="50" y="11"/>
                    <a:pt x="50" y="25"/>
                  </a:cubicBezTo>
                  <a:cubicBezTo>
                    <a:pt x="50" y="118"/>
                    <a:pt x="50" y="118"/>
                    <a:pt x="50" y="118"/>
                  </a:cubicBezTo>
                  <a:cubicBezTo>
                    <a:pt x="50" y="132"/>
                    <a:pt x="39" y="143"/>
                    <a:pt x="25" y="14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03" name="Freeform 503">
              <a:extLst>
                <a:ext uri="{FF2B5EF4-FFF2-40B4-BE49-F238E27FC236}">
                  <a16:creationId xmlns:a16="http://schemas.microsoft.com/office/drawing/2014/main" id="{892093E9-14EC-4347-AD52-6A0B2C4BE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0897" y="3061463"/>
              <a:ext cx="51302" cy="41225"/>
            </a:xfrm>
            <a:custGeom>
              <a:avLst/>
              <a:gdLst>
                <a:gd name="T0" fmla="*/ 25 w 215"/>
                <a:gd name="T1" fmla="*/ 175 h 175"/>
                <a:gd name="T2" fmla="*/ 0 w 215"/>
                <a:gd name="T3" fmla="*/ 150 h 175"/>
                <a:gd name="T4" fmla="*/ 0 w 215"/>
                <a:gd name="T5" fmla="*/ 25 h 175"/>
                <a:gd name="T6" fmla="*/ 25 w 215"/>
                <a:gd name="T7" fmla="*/ 0 h 175"/>
                <a:gd name="T8" fmla="*/ 190 w 215"/>
                <a:gd name="T9" fmla="*/ 0 h 175"/>
                <a:gd name="T10" fmla="*/ 215 w 215"/>
                <a:gd name="T11" fmla="*/ 25 h 175"/>
                <a:gd name="T12" fmla="*/ 190 w 215"/>
                <a:gd name="T13" fmla="*/ 50 h 175"/>
                <a:gd name="T14" fmla="*/ 50 w 215"/>
                <a:gd name="T15" fmla="*/ 50 h 175"/>
                <a:gd name="T16" fmla="*/ 50 w 215"/>
                <a:gd name="T17" fmla="*/ 150 h 175"/>
                <a:gd name="T18" fmla="*/ 25 w 215"/>
                <a:gd name="T19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5" h="175">
                  <a:moveTo>
                    <a:pt x="25" y="175"/>
                  </a:moveTo>
                  <a:cubicBezTo>
                    <a:pt x="12" y="175"/>
                    <a:pt x="0" y="164"/>
                    <a:pt x="0" y="15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2" y="0"/>
                    <a:pt x="25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204" y="0"/>
                    <a:pt x="215" y="11"/>
                    <a:pt x="215" y="25"/>
                  </a:cubicBezTo>
                  <a:cubicBezTo>
                    <a:pt x="215" y="39"/>
                    <a:pt x="204" y="50"/>
                    <a:pt x="190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150"/>
                    <a:pt x="50" y="150"/>
                    <a:pt x="50" y="150"/>
                  </a:cubicBezTo>
                  <a:cubicBezTo>
                    <a:pt x="50" y="164"/>
                    <a:pt x="39" y="175"/>
                    <a:pt x="25" y="17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04" name="Freeform 504">
              <a:extLst>
                <a:ext uri="{FF2B5EF4-FFF2-40B4-BE49-F238E27FC236}">
                  <a16:creationId xmlns:a16="http://schemas.microsoft.com/office/drawing/2014/main" id="{1D28D544-84DE-42DE-86DF-24C93CA77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5102" y="3061463"/>
              <a:ext cx="47638" cy="11910"/>
            </a:xfrm>
            <a:custGeom>
              <a:avLst/>
              <a:gdLst>
                <a:gd name="T0" fmla="*/ 173 w 198"/>
                <a:gd name="T1" fmla="*/ 50 h 50"/>
                <a:gd name="T2" fmla="*/ 25 w 198"/>
                <a:gd name="T3" fmla="*/ 50 h 50"/>
                <a:gd name="T4" fmla="*/ 0 w 198"/>
                <a:gd name="T5" fmla="*/ 25 h 50"/>
                <a:gd name="T6" fmla="*/ 25 w 198"/>
                <a:gd name="T7" fmla="*/ 0 h 50"/>
                <a:gd name="T8" fmla="*/ 173 w 198"/>
                <a:gd name="T9" fmla="*/ 0 h 50"/>
                <a:gd name="T10" fmla="*/ 198 w 198"/>
                <a:gd name="T11" fmla="*/ 25 h 50"/>
                <a:gd name="T12" fmla="*/ 173 w 198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50">
                  <a:moveTo>
                    <a:pt x="173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11" y="50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87" y="0"/>
                    <a:pt x="198" y="11"/>
                    <a:pt x="198" y="25"/>
                  </a:cubicBezTo>
                  <a:cubicBezTo>
                    <a:pt x="198" y="39"/>
                    <a:pt x="187" y="50"/>
                    <a:pt x="173" y="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05" name="Freeform 505">
              <a:extLst>
                <a:ext uri="{FF2B5EF4-FFF2-40B4-BE49-F238E27FC236}">
                  <a16:creationId xmlns:a16="http://schemas.microsoft.com/office/drawing/2014/main" id="{808E7DEA-F591-408F-8523-C3319F89D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9936" y="3121927"/>
              <a:ext cx="11910" cy="39393"/>
            </a:xfrm>
            <a:custGeom>
              <a:avLst/>
              <a:gdLst>
                <a:gd name="T0" fmla="*/ 25 w 50"/>
                <a:gd name="T1" fmla="*/ 163 h 163"/>
                <a:gd name="T2" fmla="*/ 0 w 50"/>
                <a:gd name="T3" fmla="*/ 138 h 163"/>
                <a:gd name="T4" fmla="*/ 0 w 50"/>
                <a:gd name="T5" fmla="*/ 25 h 163"/>
                <a:gd name="T6" fmla="*/ 25 w 50"/>
                <a:gd name="T7" fmla="*/ 0 h 163"/>
                <a:gd name="T8" fmla="*/ 50 w 50"/>
                <a:gd name="T9" fmla="*/ 25 h 163"/>
                <a:gd name="T10" fmla="*/ 50 w 50"/>
                <a:gd name="T11" fmla="*/ 138 h 163"/>
                <a:gd name="T12" fmla="*/ 25 w 50"/>
                <a:gd name="T1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63">
                  <a:moveTo>
                    <a:pt x="25" y="163"/>
                  </a:moveTo>
                  <a:cubicBezTo>
                    <a:pt x="11" y="163"/>
                    <a:pt x="0" y="152"/>
                    <a:pt x="0" y="13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38" y="0"/>
                    <a:pt x="50" y="11"/>
                    <a:pt x="50" y="25"/>
                  </a:cubicBezTo>
                  <a:cubicBezTo>
                    <a:pt x="50" y="138"/>
                    <a:pt x="50" y="138"/>
                    <a:pt x="50" y="138"/>
                  </a:cubicBezTo>
                  <a:cubicBezTo>
                    <a:pt x="50" y="152"/>
                    <a:pt x="38" y="163"/>
                    <a:pt x="25" y="16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06" name="Freeform 506">
              <a:extLst>
                <a:ext uri="{FF2B5EF4-FFF2-40B4-BE49-F238E27FC236}">
                  <a16:creationId xmlns:a16="http://schemas.microsoft.com/office/drawing/2014/main" id="{F2FB4676-100B-48F1-80BE-05414AE5D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042" y="3121927"/>
              <a:ext cx="11910" cy="39393"/>
            </a:xfrm>
            <a:custGeom>
              <a:avLst/>
              <a:gdLst>
                <a:gd name="T0" fmla="*/ 25 w 50"/>
                <a:gd name="T1" fmla="*/ 163 h 163"/>
                <a:gd name="T2" fmla="*/ 0 w 50"/>
                <a:gd name="T3" fmla="*/ 138 h 163"/>
                <a:gd name="T4" fmla="*/ 0 w 50"/>
                <a:gd name="T5" fmla="*/ 25 h 163"/>
                <a:gd name="T6" fmla="*/ 25 w 50"/>
                <a:gd name="T7" fmla="*/ 0 h 163"/>
                <a:gd name="T8" fmla="*/ 50 w 50"/>
                <a:gd name="T9" fmla="*/ 25 h 163"/>
                <a:gd name="T10" fmla="*/ 50 w 50"/>
                <a:gd name="T11" fmla="*/ 138 h 163"/>
                <a:gd name="T12" fmla="*/ 25 w 50"/>
                <a:gd name="T1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63">
                  <a:moveTo>
                    <a:pt x="25" y="163"/>
                  </a:moveTo>
                  <a:cubicBezTo>
                    <a:pt x="11" y="163"/>
                    <a:pt x="0" y="152"/>
                    <a:pt x="0" y="13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39" y="0"/>
                    <a:pt x="50" y="11"/>
                    <a:pt x="50" y="25"/>
                  </a:cubicBezTo>
                  <a:cubicBezTo>
                    <a:pt x="50" y="138"/>
                    <a:pt x="50" y="138"/>
                    <a:pt x="50" y="138"/>
                  </a:cubicBezTo>
                  <a:cubicBezTo>
                    <a:pt x="50" y="152"/>
                    <a:pt x="39" y="163"/>
                    <a:pt x="25" y="16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07" name="Freeform 507">
              <a:extLst>
                <a:ext uri="{FF2B5EF4-FFF2-40B4-BE49-F238E27FC236}">
                  <a16:creationId xmlns:a16="http://schemas.microsoft.com/office/drawing/2014/main" id="{A38ABABD-17F9-498B-9CAA-F9C1096F4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042" y="3076121"/>
              <a:ext cx="11910" cy="38477"/>
            </a:xfrm>
            <a:custGeom>
              <a:avLst/>
              <a:gdLst>
                <a:gd name="T0" fmla="*/ 25 w 50"/>
                <a:gd name="T1" fmla="*/ 162 h 162"/>
                <a:gd name="T2" fmla="*/ 0 w 50"/>
                <a:gd name="T3" fmla="*/ 137 h 162"/>
                <a:gd name="T4" fmla="*/ 0 w 50"/>
                <a:gd name="T5" fmla="*/ 25 h 162"/>
                <a:gd name="T6" fmla="*/ 25 w 50"/>
                <a:gd name="T7" fmla="*/ 0 h 162"/>
                <a:gd name="T8" fmla="*/ 50 w 50"/>
                <a:gd name="T9" fmla="*/ 25 h 162"/>
                <a:gd name="T10" fmla="*/ 50 w 50"/>
                <a:gd name="T11" fmla="*/ 137 h 162"/>
                <a:gd name="T12" fmla="*/ 25 w 50"/>
                <a:gd name="T13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62">
                  <a:moveTo>
                    <a:pt x="25" y="162"/>
                  </a:moveTo>
                  <a:cubicBezTo>
                    <a:pt x="11" y="162"/>
                    <a:pt x="0" y="151"/>
                    <a:pt x="0" y="13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39" y="0"/>
                    <a:pt x="50" y="11"/>
                    <a:pt x="50" y="25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51"/>
                    <a:pt x="39" y="162"/>
                    <a:pt x="25" y="16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08" name="Freeform 508">
              <a:extLst>
                <a:ext uri="{FF2B5EF4-FFF2-40B4-BE49-F238E27FC236}">
                  <a16:creationId xmlns:a16="http://schemas.microsoft.com/office/drawing/2014/main" id="{42DB9C8C-0405-44B2-9710-5167501AE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6040" y="3061463"/>
              <a:ext cx="45806" cy="40309"/>
            </a:xfrm>
            <a:custGeom>
              <a:avLst/>
              <a:gdLst>
                <a:gd name="T0" fmla="*/ 165 w 190"/>
                <a:gd name="T1" fmla="*/ 169 h 169"/>
                <a:gd name="T2" fmla="*/ 140 w 190"/>
                <a:gd name="T3" fmla="*/ 144 h 169"/>
                <a:gd name="T4" fmla="*/ 140 w 190"/>
                <a:gd name="T5" fmla="*/ 50 h 169"/>
                <a:gd name="T6" fmla="*/ 25 w 190"/>
                <a:gd name="T7" fmla="*/ 50 h 169"/>
                <a:gd name="T8" fmla="*/ 0 w 190"/>
                <a:gd name="T9" fmla="*/ 25 h 169"/>
                <a:gd name="T10" fmla="*/ 25 w 190"/>
                <a:gd name="T11" fmla="*/ 0 h 169"/>
                <a:gd name="T12" fmla="*/ 165 w 190"/>
                <a:gd name="T13" fmla="*/ 0 h 169"/>
                <a:gd name="T14" fmla="*/ 190 w 190"/>
                <a:gd name="T15" fmla="*/ 25 h 169"/>
                <a:gd name="T16" fmla="*/ 190 w 190"/>
                <a:gd name="T17" fmla="*/ 144 h 169"/>
                <a:gd name="T18" fmla="*/ 165 w 190"/>
                <a:gd name="T1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169">
                  <a:moveTo>
                    <a:pt x="165" y="169"/>
                  </a:moveTo>
                  <a:cubicBezTo>
                    <a:pt x="151" y="169"/>
                    <a:pt x="140" y="158"/>
                    <a:pt x="140" y="144"/>
                  </a:cubicBezTo>
                  <a:cubicBezTo>
                    <a:pt x="140" y="50"/>
                    <a:pt x="140" y="50"/>
                    <a:pt x="140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12" y="50"/>
                    <a:pt x="0" y="39"/>
                    <a:pt x="0" y="25"/>
                  </a:cubicBezTo>
                  <a:cubicBezTo>
                    <a:pt x="0" y="11"/>
                    <a:pt x="12" y="0"/>
                    <a:pt x="25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78" y="0"/>
                    <a:pt x="190" y="11"/>
                    <a:pt x="190" y="25"/>
                  </a:cubicBezTo>
                  <a:cubicBezTo>
                    <a:pt x="190" y="144"/>
                    <a:pt x="190" y="144"/>
                    <a:pt x="190" y="144"/>
                  </a:cubicBezTo>
                  <a:cubicBezTo>
                    <a:pt x="190" y="158"/>
                    <a:pt x="178" y="169"/>
                    <a:pt x="165" y="16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09" name="Freeform 509">
              <a:extLst>
                <a:ext uri="{FF2B5EF4-FFF2-40B4-BE49-F238E27FC236}">
                  <a16:creationId xmlns:a16="http://schemas.microsoft.com/office/drawing/2014/main" id="{F4CAC095-30F4-475E-B88E-220C1C4F3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003" y="3061463"/>
              <a:ext cx="48554" cy="11910"/>
            </a:xfrm>
            <a:custGeom>
              <a:avLst/>
              <a:gdLst>
                <a:gd name="T0" fmla="*/ 179 w 204"/>
                <a:gd name="T1" fmla="*/ 50 h 50"/>
                <a:gd name="T2" fmla="*/ 25 w 204"/>
                <a:gd name="T3" fmla="*/ 50 h 50"/>
                <a:gd name="T4" fmla="*/ 0 w 204"/>
                <a:gd name="T5" fmla="*/ 25 h 50"/>
                <a:gd name="T6" fmla="*/ 25 w 204"/>
                <a:gd name="T7" fmla="*/ 0 h 50"/>
                <a:gd name="T8" fmla="*/ 179 w 204"/>
                <a:gd name="T9" fmla="*/ 0 h 50"/>
                <a:gd name="T10" fmla="*/ 204 w 204"/>
                <a:gd name="T11" fmla="*/ 25 h 50"/>
                <a:gd name="T12" fmla="*/ 179 w 204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" h="50">
                  <a:moveTo>
                    <a:pt x="179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12" y="50"/>
                    <a:pt x="0" y="39"/>
                    <a:pt x="0" y="25"/>
                  </a:cubicBezTo>
                  <a:cubicBezTo>
                    <a:pt x="0" y="11"/>
                    <a:pt x="12" y="0"/>
                    <a:pt x="25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93" y="0"/>
                    <a:pt x="204" y="11"/>
                    <a:pt x="204" y="25"/>
                  </a:cubicBezTo>
                  <a:cubicBezTo>
                    <a:pt x="204" y="39"/>
                    <a:pt x="193" y="50"/>
                    <a:pt x="179" y="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10" name="Freeform 510">
              <a:extLst>
                <a:ext uri="{FF2B5EF4-FFF2-40B4-BE49-F238E27FC236}">
                  <a16:creationId xmlns:a16="http://schemas.microsoft.com/office/drawing/2014/main" id="{84DFF930-CE2D-41EC-BE41-368568952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575" y="3317059"/>
              <a:ext cx="109934" cy="91611"/>
            </a:xfrm>
            <a:custGeom>
              <a:avLst/>
              <a:gdLst>
                <a:gd name="T0" fmla="*/ 25 w 456"/>
                <a:gd name="T1" fmla="*/ 381 h 381"/>
                <a:gd name="T2" fmla="*/ 0 w 456"/>
                <a:gd name="T3" fmla="*/ 356 h 381"/>
                <a:gd name="T4" fmla="*/ 0 w 456"/>
                <a:gd name="T5" fmla="*/ 168 h 381"/>
                <a:gd name="T6" fmla="*/ 50 w 456"/>
                <a:gd name="T7" fmla="*/ 63 h 381"/>
                <a:gd name="T8" fmla="*/ 73 w 456"/>
                <a:gd name="T9" fmla="*/ 52 h 381"/>
                <a:gd name="T10" fmla="*/ 435 w 456"/>
                <a:gd name="T11" fmla="*/ 32 h 381"/>
                <a:gd name="T12" fmla="*/ 453 w 456"/>
                <a:gd name="T13" fmla="*/ 62 h 381"/>
                <a:gd name="T14" fmla="*/ 422 w 456"/>
                <a:gd name="T15" fmla="*/ 80 h 381"/>
                <a:gd name="T16" fmla="*/ 91 w 456"/>
                <a:gd name="T17" fmla="*/ 99 h 381"/>
                <a:gd name="T18" fmla="*/ 74 w 456"/>
                <a:gd name="T19" fmla="*/ 107 h 381"/>
                <a:gd name="T20" fmla="*/ 50 w 456"/>
                <a:gd name="T21" fmla="*/ 168 h 381"/>
                <a:gd name="T22" fmla="*/ 50 w 456"/>
                <a:gd name="T23" fmla="*/ 356 h 381"/>
                <a:gd name="T24" fmla="*/ 25 w 456"/>
                <a:gd name="T25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6" h="381">
                  <a:moveTo>
                    <a:pt x="25" y="381"/>
                  </a:moveTo>
                  <a:cubicBezTo>
                    <a:pt x="11" y="381"/>
                    <a:pt x="0" y="370"/>
                    <a:pt x="0" y="356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61"/>
                    <a:pt x="0" y="90"/>
                    <a:pt x="50" y="63"/>
                  </a:cubicBezTo>
                  <a:cubicBezTo>
                    <a:pt x="55" y="60"/>
                    <a:pt x="63" y="56"/>
                    <a:pt x="73" y="52"/>
                  </a:cubicBezTo>
                  <a:cubicBezTo>
                    <a:pt x="188" y="7"/>
                    <a:pt x="316" y="0"/>
                    <a:pt x="435" y="32"/>
                  </a:cubicBezTo>
                  <a:cubicBezTo>
                    <a:pt x="448" y="35"/>
                    <a:pt x="456" y="49"/>
                    <a:pt x="453" y="62"/>
                  </a:cubicBezTo>
                  <a:cubicBezTo>
                    <a:pt x="449" y="76"/>
                    <a:pt x="436" y="84"/>
                    <a:pt x="422" y="80"/>
                  </a:cubicBezTo>
                  <a:cubicBezTo>
                    <a:pt x="313" y="51"/>
                    <a:pt x="196" y="58"/>
                    <a:pt x="91" y="99"/>
                  </a:cubicBezTo>
                  <a:cubicBezTo>
                    <a:pt x="84" y="102"/>
                    <a:pt x="78" y="104"/>
                    <a:pt x="74" y="107"/>
                  </a:cubicBezTo>
                  <a:cubicBezTo>
                    <a:pt x="54" y="118"/>
                    <a:pt x="50" y="155"/>
                    <a:pt x="50" y="168"/>
                  </a:cubicBezTo>
                  <a:cubicBezTo>
                    <a:pt x="50" y="356"/>
                    <a:pt x="50" y="356"/>
                    <a:pt x="50" y="356"/>
                  </a:cubicBezTo>
                  <a:cubicBezTo>
                    <a:pt x="50" y="370"/>
                    <a:pt x="39" y="381"/>
                    <a:pt x="25" y="3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11" name="Freeform 511">
              <a:extLst>
                <a:ext uri="{FF2B5EF4-FFF2-40B4-BE49-F238E27FC236}">
                  <a16:creationId xmlns:a16="http://schemas.microsoft.com/office/drawing/2014/main" id="{A70B3AC6-26A9-416D-B60C-3C4EF91C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2586" y="3293240"/>
              <a:ext cx="148410" cy="126424"/>
            </a:xfrm>
            <a:custGeom>
              <a:avLst/>
              <a:gdLst>
                <a:gd name="T0" fmla="*/ 591 w 617"/>
                <a:gd name="T1" fmla="*/ 528 h 528"/>
                <a:gd name="T2" fmla="*/ 566 w 617"/>
                <a:gd name="T3" fmla="*/ 503 h 528"/>
                <a:gd name="T4" fmla="*/ 566 w 617"/>
                <a:gd name="T5" fmla="*/ 274 h 528"/>
                <a:gd name="T6" fmla="*/ 539 w 617"/>
                <a:gd name="T7" fmla="*/ 113 h 528"/>
                <a:gd name="T8" fmla="*/ 520 w 617"/>
                <a:gd name="T9" fmla="*/ 104 h 528"/>
                <a:gd name="T10" fmla="*/ 97 w 617"/>
                <a:gd name="T11" fmla="*/ 104 h 528"/>
                <a:gd name="T12" fmla="*/ 78 w 617"/>
                <a:gd name="T13" fmla="*/ 113 h 528"/>
                <a:gd name="T14" fmla="*/ 51 w 617"/>
                <a:gd name="T15" fmla="*/ 274 h 528"/>
                <a:gd name="T16" fmla="*/ 51 w 617"/>
                <a:gd name="T17" fmla="*/ 503 h 528"/>
                <a:gd name="T18" fmla="*/ 26 w 617"/>
                <a:gd name="T19" fmla="*/ 528 h 528"/>
                <a:gd name="T20" fmla="*/ 1 w 617"/>
                <a:gd name="T21" fmla="*/ 503 h 528"/>
                <a:gd name="T22" fmla="*/ 1 w 617"/>
                <a:gd name="T23" fmla="*/ 274 h 528"/>
                <a:gd name="T24" fmla="*/ 54 w 617"/>
                <a:gd name="T25" fmla="*/ 69 h 528"/>
                <a:gd name="T26" fmla="*/ 79 w 617"/>
                <a:gd name="T27" fmla="*/ 58 h 528"/>
                <a:gd name="T28" fmla="*/ 538 w 617"/>
                <a:gd name="T29" fmla="*/ 58 h 528"/>
                <a:gd name="T30" fmla="*/ 563 w 617"/>
                <a:gd name="T31" fmla="*/ 69 h 528"/>
                <a:gd name="T32" fmla="*/ 616 w 617"/>
                <a:gd name="T33" fmla="*/ 274 h 528"/>
                <a:gd name="T34" fmla="*/ 616 w 617"/>
                <a:gd name="T35" fmla="*/ 503 h 528"/>
                <a:gd name="T36" fmla="*/ 591 w 617"/>
                <a:gd name="T37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7" h="528">
                  <a:moveTo>
                    <a:pt x="591" y="528"/>
                  </a:moveTo>
                  <a:cubicBezTo>
                    <a:pt x="577" y="528"/>
                    <a:pt x="566" y="517"/>
                    <a:pt x="566" y="503"/>
                  </a:cubicBezTo>
                  <a:cubicBezTo>
                    <a:pt x="566" y="274"/>
                    <a:pt x="566" y="274"/>
                    <a:pt x="566" y="274"/>
                  </a:cubicBezTo>
                  <a:cubicBezTo>
                    <a:pt x="567" y="199"/>
                    <a:pt x="554" y="122"/>
                    <a:pt x="539" y="113"/>
                  </a:cubicBezTo>
                  <a:cubicBezTo>
                    <a:pt x="535" y="111"/>
                    <a:pt x="528" y="108"/>
                    <a:pt x="520" y="104"/>
                  </a:cubicBezTo>
                  <a:cubicBezTo>
                    <a:pt x="383" y="51"/>
                    <a:pt x="233" y="51"/>
                    <a:pt x="97" y="104"/>
                  </a:cubicBezTo>
                  <a:cubicBezTo>
                    <a:pt x="89" y="108"/>
                    <a:pt x="82" y="111"/>
                    <a:pt x="78" y="113"/>
                  </a:cubicBezTo>
                  <a:cubicBezTo>
                    <a:pt x="63" y="122"/>
                    <a:pt x="50" y="199"/>
                    <a:pt x="51" y="274"/>
                  </a:cubicBezTo>
                  <a:cubicBezTo>
                    <a:pt x="51" y="503"/>
                    <a:pt x="51" y="503"/>
                    <a:pt x="51" y="503"/>
                  </a:cubicBezTo>
                  <a:cubicBezTo>
                    <a:pt x="51" y="517"/>
                    <a:pt x="40" y="528"/>
                    <a:pt x="26" y="528"/>
                  </a:cubicBezTo>
                  <a:cubicBezTo>
                    <a:pt x="12" y="528"/>
                    <a:pt x="1" y="517"/>
                    <a:pt x="1" y="503"/>
                  </a:cubicBezTo>
                  <a:cubicBezTo>
                    <a:pt x="1" y="274"/>
                    <a:pt x="1" y="274"/>
                    <a:pt x="1" y="274"/>
                  </a:cubicBezTo>
                  <a:cubicBezTo>
                    <a:pt x="0" y="221"/>
                    <a:pt x="4" y="96"/>
                    <a:pt x="54" y="69"/>
                  </a:cubicBezTo>
                  <a:cubicBezTo>
                    <a:pt x="59" y="66"/>
                    <a:pt x="68" y="62"/>
                    <a:pt x="79" y="58"/>
                  </a:cubicBezTo>
                  <a:cubicBezTo>
                    <a:pt x="227" y="0"/>
                    <a:pt x="390" y="0"/>
                    <a:pt x="538" y="58"/>
                  </a:cubicBezTo>
                  <a:cubicBezTo>
                    <a:pt x="549" y="62"/>
                    <a:pt x="557" y="66"/>
                    <a:pt x="563" y="69"/>
                  </a:cubicBezTo>
                  <a:cubicBezTo>
                    <a:pt x="613" y="96"/>
                    <a:pt x="617" y="221"/>
                    <a:pt x="616" y="274"/>
                  </a:cubicBezTo>
                  <a:cubicBezTo>
                    <a:pt x="616" y="503"/>
                    <a:pt x="616" y="503"/>
                    <a:pt x="616" y="503"/>
                  </a:cubicBezTo>
                  <a:cubicBezTo>
                    <a:pt x="616" y="517"/>
                    <a:pt x="605" y="528"/>
                    <a:pt x="591" y="52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12" name="Freeform 512">
              <a:extLst>
                <a:ext uri="{FF2B5EF4-FFF2-40B4-BE49-F238E27FC236}">
                  <a16:creationId xmlns:a16="http://schemas.microsoft.com/office/drawing/2014/main" id="{FB68DB9B-A896-4050-800D-8B8911048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818" y="3194300"/>
              <a:ext cx="86115" cy="96192"/>
            </a:xfrm>
            <a:custGeom>
              <a:avLst/>
              <a:gdLst>
                <a:gd name="T0" fmla="*/ 180 w 359"/>
                <a:gd name="T1" fmla="*/ 402 h 402"/>
                <a:gd name="T2" fmla="*/ 0 w 359"/>
                <a:gd name="T3" fmla="*/ 223 h 402"/>
                <a:gd name="T4" fmla="*/ 0 w 359"/>
                <a:gd name="T5" fmla="*/ 179 h 402"/>
                <a:gd name="T6" fmla="*/ 27 w 359"/>
                <a:gd name="T7" fmla="*/ 85 h 402"/>
                <a:gd name="T8" fmla="*/ 62 w 359"/>
                <a:gd name="T9" fmla="*/ 77 h 402"/>
                <a:gd name="T10" fmla="*/ 70 w 359"/>
                <a:gd name="T11" fmla="*/ 111 h 402"/>
                <a:gd name="T12" fmla="*/ 51 w 359"/>
                <a:gd name="T13" fmla="*/ 179 h 402"/>
                <a:gd name="T14" fmla="*/ 51 w 359"/>
                <a:gd name="T15" fmla="*/ 223 h 402"/>
                <a:gd name="T16" fmla="*/ 180 w 359"/>
                <a:gd name="T17" fmla="*/ 352 h 402"/>
                <a:gd name="T18" fmla="*/ 309 w 359"/>
                <a:gd name="T19" fmla="*/ 223 h 402"/>
                <a:gd name="T20" fmla="*/ 309 w 359"/>
                <a:gd name="T21" fmla="*/ 179 h 402"/>
                <a:gd name="T22" fmla="*/ 180 w 359"/>
                <a:gd name="T23" fmla="*/ 50 h 402"/>
                <a:gd name="T24" fmla="*/ 120 w 359"/>
                <a:gd name="T25" fmla="*/ 64 h 402"/>
                <a:gd name="T26" fmla="*/ 86 w 359"/>
                <a:gd name="T27" fmla="*/ 54 h 402"/>
                <a:gd name="T28" fmla="*/ 97 w 359"/>
                <a:gd name="T29" fmla="*/ 20 h 402"/>
                <a:gd name="T30" fmla="*/ 180 w 359"/>
                <a:gd name="T31" fmla="*/ 0 h 402"/>
                <a:gd name="T32" fmla="*/ 359 w 359"/>
                <a:gd name="T33" fmla="*/ 179 h 402"/>
                <a:gd name="T34" fmla="*/ 359 w 359"/>
                <a:gd name="T35" fmla="*/ 223 h 402"/>
                <a:gd name="T36" fmla="*/ 180 w 359"/>
                <a:gd name="T3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59" h="402">
                  <a:moveTo>
                    <a:pt x="180" y="402"/>
                  </a:moveTo>
                  <a:cubicBezTo>
                    <a:pt x="81" y="402"/>
                    <a:pt x="0" y="322"/>
                    <a:pt x="0" y="223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46"/>
                    <a:pt x="10" y="113"/>
                    <a:pt x="27" y="85"/>
                  </a:cubicBezTo>
                  <a:cubicBezTo>
                    <a:pt x="34" y="73"/>
                    <a:pt x="50" y="70"/>
                    <a:pt x="62" y="77"/>
                  </a:cubicBezTo>
                  <a:cubicBezTo>
                    <a:pt x="73" y="84"/>
                    <a:pt x="77" y="100"/>
                    <a:pt x="70" y="111"/>
                  </a:cubicBezTo>
                  <a:cubicBezTo>
                    <a:pt x="57" y="132"/>
                    <a:pt x="51" y="155"/>
                    <a:pt x="51" y="179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1" y="294"/>
                    <a:pt x="109" y="352"/>
                    <a:pt x="180" y="352"/>
                  </a:cubicBezTo>
                  <a:cubicBezTo>
                    <a:pt x="251" y="352"/>
                    <a:pt x="309" y="294"/>
                    <a:pt x="309" y="223"/>
                  </a:cubicBezTo>
                  <a:cubicBezTo>
                    <a:pt x="309" y="179"/>
                    <a:pt x="309" y="179"/>
                    <a:pt x="309" y="179"/>
                  </a:cubicBezTo>
                  <a:cubicBezTo>
                    <a:pt x="309" y="108"/>
                    <a:pt x="251" y="50"/>
                    <a:pt x="180" y="50"/>
                  </a:cubicBezTo>
                  <a:cubicBezTo>
                    <a:pt x="159" y="50"/>
                    <a:pt x="139" y="55"/>
                    <a:pt x="120" y="64"/>
                  </a:cubicBezTo>
                  <a:cubicBezTo>
                    <a:pt x="108" y="71"/>
                    <a:pt x="93" y="66"/>
                    <a:pt x="86" y="54"/>
                  </a:cubicBezTo>
                  <a:cubicBezTo>
                    <a:pt x="80" y="42"/>
                    <a:pt x="85" y="26"/>
                    <a:pt x="97" y="20"/>
                  </a:cubicBezTo>
                  <a:cubicBezTo>
                    <a:pt x="122" y="7"/>
                    <a:pt x="151" y="0"/>
                    <a:pt x="180" y="0"/>
                  </a:cubicBezTo>
                  <a:cubicBezTo>
                    <a:pt x="279" y="0"/>
                    <a:pt x="359" y="80"/>
                    <a:pt x="359" y="179"/>
                  </a:cubicBezTo>
                  <a:cubicBezTo>
                    <a:pt x="359" y="223"/>
                    <a:pt x="359" y="223"/>
                    <a:pt x="359" y="223"/>
                  </a:cubicBezTo>
                  <a:cubicBezTo>
                    <a:pt x="359" y="322"/>
                    <a:pt x="279" y="402"/>
                    <a:pt x="180" y="40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13" name="Freeform 513">
              <a:extLst>
                <a:ext uri="{FF2B5EF4-FFF2-40B4-BE49-F238E27FC236}">
                  <a16:creationId xmlns:a16="http://schemas.microsoft.com/office/drawing/2014/main" id="{0CCD1C91-2DD6-44D0-BCA6-5A4522A99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478" y="3216287"/>
              <a:ext cx="86115" cy="97108"/>
            </a:xfrm>
            <a:custGeom>
              <a:avLst/>
              <a:gdLst>
                <a:gd name="T0" fmla="*/ 179 w 359"/>
                <a:gd name="T1" fmla="*/ 403 h 403"/>
                <a:gd name="T2" fmla="*/ 0 w 359"/>
                <a:gd name="T3" fmla="*/ 223 h 403"/>
                <a:gd name="T4" fmla="*/ 0 w 359"/>
                <a:gd name="T5" fmla="*/ 180 h 403"/>
                <a:gd name="T6" fmla="*/ 26 w 359"/>
                <a:gd name="T7" fmla="*/ 85 h 403"/>
                <a:gd name="T8" fmla="*/ 61 w 359"/>
                <a:gd name="T9" fmla="*/ 77 h 403"/>
                <a:gd name="T10" fmla="*/ 69 w 359"/>
                <a:gd name="T11" fmla="*/ 112 h 403"/>
                <a:gd name="T12" fmla="*/ 50 w 359"/>
                <a:gd name="T13" fmla="*/ 180 h 403"/>
                <a:gd name="T14" fmla="*/ 50 w 359"/>
                <a:gd name="T15" fmla="*/ 223 h 403"/>
                <a:gd name="T16" fmla="*/ 179 w 359"/>
                <a:gd name="T17" fmla="*/ 352 h 403"/>
                <a:gd name="T18" fmla="*/ 308 w 359"/>
                <a:gd name="T19" fmla="*/ 223 h 403"/>
                <a:gd name="T20" fmla="*/ 308 w 359"/>
                <a:gd name="T21" fmla="*/ 180 h 403"/>
                <a:gd name="T22" fmla="*/ 179 w 359"/>
                <a:gd name="T23" fmla="*/ 50 h 403"/>
                <a:gd name="T24" fmla="*/ 119 w 359"/>
                <a:gd name="T25" fmla="*/ 65 h 403"/>
                <a:gd name="T26" fmla="*/ 86 w 359"/>
                <a:gd name="T27" fmla="*/ 54 h 403"/>
                <a:gd name="T28" fmla="*/ 96 w 359"/>
                <a:gd name="T29" fmla="*/ 20 h 403"/>
                <a:gd name="T30" fmla="*/ 179 w 359"/>
                <a:gd name="T31" fmla="*/ 0 h 403"/>
                <a:gd name="T32" fmla="*/ 359 w 359"/>
                <a:gd name="T33" fmla="*/ 180 h 403"/>
                <a:gd name="T34" fmla="*/ 359 w 359"/>
                <a:gd name="T35" fmla="*/ 223 h 403"/>
                <a:gd name="T36" fmla="*/ 179 w 359"/>
                <a:gd name="T37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59" h="403">
                  <a:moveTo>
                    <a:pt x="179" y="403"/>
                  </a:moveTo>
                  <a:cubicBezTo>
                    <a:pt x="80" y="403"/>
                    <a:pt x="0" y="322"/>
                    <a:pt x="0" y="223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46"/>
                    <a:pt x="9" y="114"/>
                    <a:pt x="26" y="85"/>
                  </a:cubicBezTo>
                  <a:cubicBezTo>
                    <a:pt x="34" y="74"/>
                    <a:pt x="49" y="70"/>
                    <a:pt x="61" y="77"/>
                  </a:cubicBezTo>
                  <a:cubicBezTo>
                    <a:pt x="73" y="85"/>
                    <a:pt x="76" y="100"/>
                    <a:pt x="69" y="112"/>
                  </a:cubicBezTo>
                  <a:cubicBezTo>
                    <a:pt x="56" y="132"/>
                    <a:pt x="50" y="156"/>
                    <a:pt x="50" y="180"/>
                  </a:cubicBezTo>
                  <a:cubicBezTo>
                    <a:pt x="50" y="223"/>
                    <a:pt x="50" y="223"/>
                    <a:pt x="50" y="223"/>
                  </a:cubicBezTo>
                  <a:cubicBezTo>
                    <a:pt x="50" y="294"/>
                    <a:pt x="108" y="352"/>
                    <a:pt x="179" y="352"/>
                  </a:cubicBezTo>
                  <a:cubicBezTo>
                    <a:pt x="250" y="352"/>
                    <a:pt x="308" y="294"/>
                    <a:pt x="308" y="223"/>
                  </a:cubicBezTo>
                  <a:cubicBezTo>
                    <a:pt x="308" y="180"/>
                    <a:pt x="308" y="180"/>
                    <a:pt x="308" y="180"/>
                  </a:cubicBezTo>
                  <a:cubicBezTo>
                    <a:pt x="308" y="108"/>
                    <a:pt x="250" y="50"/>
                    <a:pt x="179" y="50"/>
                  </a:cubicBezTo>
                  <a:cubicBezTo>
                    <a:pt x="158" y="50"/>
                    <a:pt x="138" y="55"/>
                    <a:pt x="119" y="65"/>
                  </a:cubicBezTo>
                  <a:cubicBezTo>
                    <a:pt x="107" y="71"/>
                    <a:pt x="92" y="67"/>
                    <a:pt x="86" y="54"/>
                  </a:cubicBezTo>
                  <a:cubicBezTo>
                    <a:pt x="79" y="42"/>
                    <a:pt x="84" y="27"/>
                    <a:pt x="96" y="20"/>
                  </a:cubicBezTo>
                  <a:cubicBezTo>
                    <a:pt x="122" y="7"/>
                    <a:pt x="150" y="0"/>
                    <a:pt x="179" y="0"/>
                  </a:cubicBezTo>
                  <a:cubicBezTo>
                    <a:pt x="278" y="0"/>
                    <a:pt x="359" y="81"/>
                    <a:pt x="359" y="180"/>
                  </a:cubicBezTo>
                  <a:cubicBezTo>
                    <a:pt x="359" y="223"/>
                    <a:pt x="359" y="223"/>
                    <a:pt x="359" y="223"/>
                  </a:cubicBezTo>
                  <a:cubicBezTo>
                    <a:pt x="359" y="322"/>
                    <a:pt x="278" y="403"/>
                    <a:pt x="179" y="40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14" name="Freeform 514">
              <a:extLst>
                <a:ext uri="{FF2B5EF4-FFF2-40B4-BE49-F238E27FC236}">
                  <a16:creationId xmlns:a16="http://schemas.microsoft.com/office/drawing/2014/main" id="{0EDD014A-D9D0-4FFE-AD28-290D80510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0157" y="3317059"/>
              <a:ext cx="109018" cy="90695"/>
            </a:xfrm>
            <a:custGeom>
              <a:avLst/>
              <a:gdLst>
                <a:gd name="T0" fmla="*/ 431 w 456"/>
                <a:gd name="T1" fmla="*/ 381 h 381"/>
                <a:gd name="T2" fmla="*/ 406 w 456"/>
                <a:gd name="T3" fmla="*/ 356 h 381"/>
                <a:gd name="T4" fmla="*/ 406 w 456"/>
                <a:gd name="T5" fmla="*/ 168 h 381"/>
                <a:gd name="T6" fmla="*/ 382 w 456"/>
                <a:gd name="T7" fmla="*/ 107 h 381"/>
                <a:gd name="T8" fmla="*/ 364 w 456"/>
                <a:gd name="T9" fmla="*/ 99 h 381"/>
                <a:gd name="T10" fmla="*/ 34 w 456"/>
                <a:gd name="T11" fmla="*/ 80 h 381"/>
                <a:gd name="T12" fmla="*/ 3 w 456"/>
                <a:gd name="T13" fmla="*/ 62 h 381"/>
                <a:gd name="T14" fmla="*/ 21 w 456"/>
                <a:gd name="T15" fmla="*/ 31 h 381"/>
                <a:gd name="T16" fmla="*/ 383 w 456"/>
                <a:gd name="T17" fmla="*/ 52 h 381"/>
                <a:gd name="T18" fmla="*/ 406 w 456"/>
                <a:gd name="T19" fmla="*/ 63 h 381"/>
                <a:gd name="T20" fmla="*/ 456 w 456"/>
                <a:gd name="T21" fmla="*/ 169 h 381"/>
                <a:gd name="T22" fmla="*/ 456 w 456"/>
                <a:gd name="T23" fmla="*/ 356 h 381"/>
                <a:gd name="T24" fmla="*/ 431 w 456"/>
                <a:gd name="T25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6" h="381">
                  <a:moveTo>
                    <a:pt x="431" y="381"/>
                  </a:moveTo>
                  <a:cubicBezTo>
                    <a:pt x="417" y="381"/>
                    <a:pt x="406" y="370"/>
                    <a:pt x="406" y="356"/>
                  </a:cubicBezTo>
                  <a:cubicBezTo>
                    <a:pt x="406" y="168"/>
                    <a:pt x="406" y="168"/>
                    <a:pt x="406" y="168"/>
                  </a:cubicBezTo>
                  <a:cubicBezTo>
                    <a:pt x="406" y="155"/>
                    <a:pt x="402" y="117"/>
                    <a:pt x="382" y="107"/>
                  </a:cubicBezTo>
                  <a:cubicBezTo>
                    <a:pt x="378" y="104"/>
                    <a:pt x="372" y="102"/>
                    <a:pt x="364" y="99"/>
                  </a:cubicBezTo>
                  <a:cubicBezTo>
                    <a:pt x="260" y="58"/>
                    <a:pt x="142" y="51"/>
                    <a:pt x="34" y="80"/>
                  </a:cubicBezTo>
                  <a:cubicBezTo>
                    <a:pt x="20" y="83"/>
                    <a:pt x="7" y="75"/>
                    <a:pt x="3" y="62"/>
                  </a:cubicBezTo>
                  <a:cubicBezTo>
                    <a:pt x="0" y="49"/>
                    <a:pt x="8" y="35"/>
                    <a:pt x="21" y="31"/>
                  </a:cubicBezTo>
                  <a:cubicBezTo>
                    <a:pt x="140" y="0"/>
                    <a:pt x="268" y="7"/>
                    <a:pt x="383" y="52"/>
                  </a:cubicBezTo>
                  <a:cubicBezTo>
                    <a:pt x="393" y="56"/>
                    <a:pt x="401" y="60"/>
                    <a:pt x="406" y="63"/>
                  </a:cubicBezTo>
                  <a:cubicBezTo>
                    <a:pt x="456" y="90"/>
                    <a:pt x="456" y="161"/>
                    <a:pt x="456" y="169"/>
                  </a:cubicBezTo>
                  <a:cubicBezTo>
                    <a:pt x="456" y="356"/>
                    <a:pt x="456" y="356"/>
                    <a:pt x="456" y="356"/>
                  </a:cubicBezTo>
                  <a:cubicBezTo>
                    <a:pt x="456" y="370"/>
                    <a:pt x="445" y="381"/>
                    <a:pt x="431" y="3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15" name="Freeform 515">
              <a:extLst>
                <a:ext uri="{FF2B5EF4-FFF2-40B4-BE49-F238E27FC236}">
                  <a16:creationId xmlns:a16="http://schemas.microsoft.com/office/drawing/2014/main" id="{74EA2325-E21F-4507-8651-D6C1ABDB5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0157" y="3216287"/>
              <a:ext cx="86115" cy="96192"/>
            </a:xfrm>
            <a:custGeom>
              <a:avLst/>
              <a:gdLst>
                <a:gd name="T0" fmla="*/ 180 w 359"/>
                <a:gd name="T1" fmla="*/ 402 h 402"/>
                <a:gd name="T2" fmla="*/ 0 w 359"/>
                <a:gd name="T3" fmla="*/ 223 h 402"/>
                <a:gd name="T4" fmla="*/ 0 w 359"/>
                <a:gd name="T5" fmla="*/ 179 h 402"/>
                <a:gd name="T6" fmla="*/ 27 w 359"/>
                <a:gd name="T7" fmla="*/ 85 h 402"/>
                <a:gd name="T8" fmla="*/ 62 w 359"/>
                <a:gd name="T9" fmla="*/ 77 h 402"/>
                <a:gd name="T10" fmla="*/ 70 w 359"/>
                <a:gd name="T11" fmla="*/ 112 h 402"/>
                <a:gd name="T12" fmla="*/ 50 w 359"/>
                <a:gd name="T13" fmla="*/ 179 h 402"/>
                <a:gd name="T14" fmla="*/ 50 w 359"/>
                <a:gd name="T15" fmla="*/ 223 h 402"/>
                <a:gd name="T16" fmla="*/ 180 w 359"/>
                <a:gd name="T17" fmla="*/ 352 h 402"/>
                <a:gd name="T18" fmla="*/ 309 w 359"/>
                <a:gd name="T19" fmla="*/ 223 h 402"/>
                <a:gd name="T20" fmla="*/ 309 w 359"/>
                <a:gd name="T21" fmla="*/ 179 h 402"/>
                <a:gd name="T22" fmla="*/ 180 w 359"/>
                <a:gd name="T23" fmla="*/ 50 h 402"/>
                <a:gd name="T24" fmla="*/ 120 w 359"/>
                <a:gd name="T25" fmla="*/ 65 h 402"/>
                <a:gd name="T26" fmla="*/ 86 w 359"/>
                <a:gd name="T27" fmla="*/ 54 h 402"/>
                <a:gd name="T28" fmla="*/ 97 w 359"/>
                <a:gd name="T29" fmla="*/ 20 h 402"/>
                <a:gd name="T30" fmla="*/ 180 w 359"/>
                <a:gd name="T31" fmla="*/ 0 h 402"/>
                <a:gd name="T32" fmla="*/ 359 w 359"/>
                <a:gd name="T33" fmla="*/ 179 h 402"/>
                <a:gd name="T34" fmla="*/ 359 w 359"/>
                <a:gd name="T35" fmla="*/ 223 h 402"/>
                <a:gd name="T36" fmla="*/ 180 w 359"/>
                <a:gd name="T3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59" h="402">
                  <a:moveTo>
                    <a:pt x="180" y="402"/>
                  </a:moveTo>
                  <a:cubicBezTo>
                    <a:pt x="81" y="402"/>
                    <a:pt x="0" y="322"/>
                    <a:pt x="0" y="223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46"/>
                    <a:pt x="10" y="114"/>
                    <a:pt x="27" y="85"/>
                  </a:cubicBezTo>
                  <a:cubicBezTo>
                    <a:pt x="34" y="73"/>
                    <a:pt x="50" y="70"/>
                    <a:pt x="62" y="77"/>
                  </a:cubicBezTo>
                  <a:cubicBezTo>
                    <a:pt x="73" y="84"/>
                    <a:pt x="77" y="100"/>
                    <a:pt x="70" y="112"/>
                  </a:cubicBezTo>
                  <a:cubicBezTo>
                    <a:pt x="57" y="132"/>
                    <a:pt x="50" y="155"/>
                    <a:pt x="50" y="179"/>
                  </a:cubicBezTo>
                  <a:cubicBezTo>
                    <a:pt x="50" y="223"/>
                    <a:pt x="50" y="223"/>
                    <a:pt x="50" y="223"/>
                  </a:cubicBezTo>
                  <a:cubicBezTo>
                    <a:pt x="50" y="294"/>
                    <a:pt x="108" y="352"/>
                    <a:pt x="180" y="352"/>
                  </a:cubicBezTo>
                  <a:cubicBezTo>
                    <a:pt x="251" y="352"/>
                    <a:pt x="309" y="294"/>
                    <a:pt x="309" y="223"/>
                  </a:cubicBezTo>
                  <a:cubicBezTo>
                    <a:pt x="309" y="179"/>
                    <a:pt x="309" y="179"/>
                    <a:pt x="309" y="179"/>
                  </a:cubicBezTo>
                  <a:cubicBezTo>
                    <a:pt x="309" y="108"/>
                    <a:pt x="251" y="50"/>
                    <a:pt x="180" y="50"/>
                  </a:cubicBezTo>
                  <a:cubicBezTo>
                    <a:pt x="159" y="50"/>
                    <a:pt x="139" y="55"/>
                    <a:pt x="120" y="65"/>
                  </a:cubicBezTo>
                  <a:cubicBezTo>
                    <a:pt x="108" y="71"/>
                    <a:pt x="93" y="66"/>
                    <a:pt x="86" y="54"/>
                  </a:cubicBezTo>
                  <a:cubicBezTo>
                    <a:pt x="80" y="42"/>
                    <a:pt x="85" y="27"/>
                    <a:pt x="97" y="20"/>
                  </a:cubicBezTo>
                  <a:cubicBezTo>
                    <a:pt x="122" y="7"/>
                    <a:pt x="151" y="0"/>
                    <a:pt x="180" y="0"/>
                  </a:cubicBezTo>
                  <a:cubicBezTo>
                    <a:pt x="279" y="0"/>
                    <a:pt x="359" y="81"/>
                    <a:pt x="359" y="179"/>
                  </a:cubicBezTo>
                  <a:cubicBezTo>
                    <a:pt x="359" y="223"/>
                    <a:pt x="359" y="223"/>
                    <a:pt x="359" y="223"/>
                  </a:cubicBezTo>
                  <a:cubicBezTo>
                    <a:pt x="359" y="322"/>
                    <a:pt x="279" y="402"/>
                    <a:pt x="180" y="40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18B9D04C-3D08-4DFB-8BDE-DEA4AC7BCF31}"/>
              </a:ext>
            </a:extLst>
          </p:cNvPr>
          <p:cNvGrpSpPr/>
          <p:nvPr/>
        </p:nvGrpSpPr>
        <p:grpSpPr>
          <a:xfrm>
            <a:off x="6770160" y="5491632"/>
            <a:ext cx="396677" cy="402175"/>
            <a:chOff x="6855885" y="5491632"/>
            <a:chExt cx="396677" cy="402175"/>
          </a:xfrm>
        </p:grpSpPr>
        <p:sp>
          <p:nvSpPr>
            <p:cNvPr id="118" name="Freeform 171">
              <a:extLst>
                <a:ext uri="{FF2B5EF4-FFF2-40B4-BE49-F238E27FC236}">
                  <a16:creationId xmlns:a16="http://schemas.microsoft.com/office/drawing/2014/main" id="{D2E1F184-8A36-4EAA-8C06-03F92F5C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2860" y="5491632"/>
              <a:ext cx="55883" cy="53135"/>
            </a:xfrm>
            <a:custGeom>
              <a:avLst/>
              <a:gdLst>
                <a:gd name="T0" fmla="*/ 208 w 233"/>
                <a:gd name="T1" fmla="*/ 222 h 222"/>
                <a:gd name="T2" fmla="*/ 183 w 233"/>
                <a:gd name="T3" fmla="*/ 196 h 222"/>
                <a:gd name="T4" fmla="*/ 183 w 233"/>
                <a:gd name="T5" fmla="*/ 51 h 222"/>
                <a:gd name="T6" fmla="*/ 26 w 233"/>
                <a:gd name="T7" fmla="*/ 53 h 222"/>
                <a:gd name="T8" fmla="*/ 26 w 233"/>
                <a:gd name="T9" fmla="*/ 53 h 222"/>
                <a:gd name="T10" fmla="*/ 1 w 233"/>
                <a:gd name="T11" fmla="*/ 29 h 222"/>
                <a:gd name="T12" fmla="*/ 25 w 233"/>
                <a:gd name="T13" fmla="*/ 3 h 222"/>
                <a:gd name="T14" fmla="*/ 207 w 233"/>
                <a:gd name="T15" fmla="*/ 0 h 222"/>
                <a:gd name="T16" fmla="*/ 225 w 233"/>
                <a:gd name="T17" fmla="*/ 8 h 222"/>
                <a:gd name="T18" fmla="*/ 233 w 233"/>
                <a:gd name="T19" fmla="*/ 26 h 222"/>
                <a:gd name="T20" fmla="*/ 233 w 233"/>
                <a:gd name="T21" fmla="*/ 196 h 222"/>
                <a:gd name="T22" fmla="*/ 208 w 233"/>
                <a:gd name="T2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3" h="222">
                  <a:moveTo>
                    <a:pt x="208" y="222"/>
                  </a:moveTo>
                  <a:cubicBezTo>
                    <a:pt x="194" y="222"/>
                    <a:pt x="183" y="210"/>
                    <a:pt x="183" y="196"/>
                  </a:cubicBezTo>
                  <a:cubicBezTo>
                    <a:pt x="183" y="51"/>
                    <a:pt x="183" y="51"/>
                    <a:pt x="183" y="51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12" y="53"/>
                    <a:pt x="1" y="42"/>
                    <a:pt x="1" y="29"/>
                  </a:cubicBezTo>
                  <a:cubicBezTo>
                    <a:pt x="0" y="15"/>
                    <a:pt x="11" y="3"/>
                    <a:pt x="25" y="3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13" y="0"/>
                    <a:pt x="220" y="3"/>
                    <a:pt x="225" y="8"/>
                  </a:cubicBezTo>
                  <a:cubicBezTo>
                    <a:pt x="230" y="12"/>
                    <a:pt x="233" y="19"/>
                    <a:pt x="233" y="26"/>
                  </a:cubicBezTo>
                  <a:cubicBezTo>
                    <a:pt x="233" y="196"/>
                    <a:pt x="233" y="196"/>
                    <a:pt x="233" y="196"/>
                  </a:cubicBezTo>
                  <a:cubicBezTo>
                    <a:pt x="233" y="210"/>
                    <a:pt x="222" y="222"/>
                    <a:pt x="208" y="22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19" name="Freeform 172">
              <a:extLst>
                <a:ext uri="{FF2B5EF4-FFF2-40B4-BE49-F238E27FC236}">
                  <a16:creationId xmlns:a16="http://schemas.microsoft.com/office/drawing/2014/main" id="{9441C99E-43E8-40D7-95A6-F31427EA0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44" y="5492548"/>
              <a:ext cx="250099" cy="76954"/>
            </a:xfrm>
            <a:custGeom>
              <a:avLst/>
              <a:gdLst>
                <a:gd name="T0" fmla="*/ 663 w 1044"/>
                <a:gd name="T1" fmla="*/ 322 h 322"/>
                <a:gd name="T2" fmla="*/ 630 w 1044"/>
                <a:gd name="T3" fmla="*/ 319 h 322"/>
                <a:gd name="T4" fmla="*/ 134 w 1044"/>
                <a:gd name="T5" fmla="*/ 229 h 322"/>
                <a:gd name="T6" fmla="*/ 39 w 1044"/>
                <a:gd name="T7" fmla="*/ 240 h 322"/>
                <a:gd name="T8" fmla="*/ 6 w 1044"/>
                <a:gd name="T9" fmla="*/ 227 h 322"/>
                <a:gd name="T10" fmla="*/ 18 w 1044"/>
                <a:gd name="T11" fmla="*/ 194 h 322"/>
                <a:gd name="T12" fmla="*/ 143 w 1044"/>
                <a:gd name="T13" fmla="*/ 179 h 322"/>
                <a:gd name="T14" fmla="*/ 639 w 1044"/>
                <a:gd name="T15" fmla="*/ 270 h 322"/>
                <a:gd name="T16" fmla="*/ 755 w 1044"/>
                <a:gd name="T17" fmla="*/ 236 h 322"/>
                <a:gd name="T18" fmla="*/ 999 w 1044"/>
                <a:gd name="T19" fmla="*/ 9 h 322"/>
                <a:gd name="T20" fmla="*/ 1034 w 1044"/>
                <a:gd name="T21" fmla="*/ 10 h 322"/>
                <a:gd name="T22" fmla="*/ 1033 w 1044"/>
                <a:gd name="T23" fmla="*/ 46 h 322"/>
                <a:gd name="T24" fmla="*/ 789 w 1044"/>
                <a:gd name="T25" fmla="*/ 273 h 322"/>
                <a:gd name="T26" fmla="*/ 663 w 1044"/>
                <a:gd name="T27" fmla="*/ 32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4" h="322">
                  <a:moveTo>
                    <a:pt x="663" y="322"/>
                  </a:moveTo>
                  <a:cubicBezTo>
                    <a:pt x="652" y="322"/>
                    <a:pt x="641" y="321"/>
                    <a:pt x="630" y="319"/>
                  </a:cubicBezTo>
                  <a:cubicBezTo>
                    <a:pt x="134" y="229"/>
                    <a:pt x="134" y="229"/>
                    <a:pt x="134" y="229"/>
                  </a:cubicBezTo>
                  <a:cubicBezTo>
                    <a:pt x="101" y="223"/>
                    <a:pt x="69" y="227"/>
                    <a:pt x="39" y="240"/>
                  </a:cubicBezTo>
                  <a:cubicBezTo>
                    <a:pt x="26" y="246"/>
                    <a:pt x="11" y="240"/>
                    <a:pt x="6" y="227"/>
                  </a:cubicBezTo>
                  <a:cubicBezTo>
                    <a:pt x="0" y="215"/>
                    <a:pt x="6" y="200"/>
                    <a:pt x="18" y="194"/>
                  </a:cubicBezTo>
                  <a:cubicBezTo>
                    <a:pt x="57" y="177"/>
                    <a:pt x="101" y="172"/>
                    <a:pt x="143" y="179"/>
                  </a:cubicBezTo>
                  <a:cubicBezTo>
                    <a:pt x="639" y="270"/>
                    <a:pt x="639" y="270"/>
                    <a:pt x="639" y="270"/>
                  </a:cubicBezTo>
                  <a:cubicBezTo>
                    <a:pt x="681" y="278"/>
                    <a:pt x="724" y="265"/>
                    <a:pt x="755" y="236"/>
                  </a:cubicBezTo>
                  <a:cubicBezTo>
                    <a:pt x="999" y="9"/>
                    <a:pt x="999" y="9"/>
                    <a:pt x="999" y="9"/>
                  </a:cubicBezTo>
                  <a:cubicBezTo>
                    <a:pt x="1009" y="0"/>
                    <a:pt x="1025" y="0"/>
                    <a:pt x="1034" y="10"/>
                  </a:cubicBezTo>
                  <a:cubicBezTo>
                    <a:pt x="1044" y="21"/>
                    <a:pt x="1043" y="36"/>
                    <a:pt x="1033" y="46"/>
                  </a:cubicBezTo>
                  <a:cubicBezTo>
                    <a:pt x="789" y="273"/>
                    <a:pt x="789" y="273"/>
                    <a:pt x="789" y="273"/>
                  </a:cubicBezTo>
                  <a:cubicBezTo>
                    <a:pt x="755" y="305"/>
                    <a:pt x="710" y="322"/>
                    <a:pt x="663" y="32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20" name="Freeform 173">
              <a:extLst>
                <a:ext uri="{FF2B5EF4-FFF2-40B4-BE49-F238E27FC236}">
                  <a16:creationId xmlns:a16="http://schemas.microsoft.com/office/drawing/2014/main" id="{31A4191C-0118-4010-A19F-7251B3078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5201" y="5546599"/>
              <a:ext cx="87031" cy="45806"/>
            </a:xfrm>
            <a:custGeom>
              <a:avLst/>
              <a:gdLst>
                <a:gd name="T0" fmla="*/ 28 w 362"/>
                <a:gd name="T1" fmla="*/ 190 h 190"/>
                <a:gd name="T2" fmla="*/ 5 w 362"/>
                <a:gd name="T3" fmla="*/ 175 h 190"/>
                <a:gd name="T4" fmla="*/ 18 w 362"/>
                <a:gd name="T5" fmla="*/ 142 h 190"/>
                <a:gd name="T6" fmla="*/ 323 w 362"/>
                <a:gd name="T7" fmla="*/ 6 h 190"/>
                <a:gd name="T8" fmla="*/ 356 w 362"/>
                <a:gd name="T9" fmla="*/ 18 h 190"/>
                <a:gd name="T10" fmla="*/ 344 w 362"/>
                <a:gd name="T11" fmla="*/ 51 h 190"/>
                <a:gd name="T12" fmla="*/ 38 w 362"/>
                <a:gd name="T13" fmla="*/ 188 h 190"/>
                <a:gd name="T14" fmla="*/ 28 w 362"/>
                <a:gd name="T15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2" h="190">
                  <a:moveTo>
                    <a:pt x="28" y="190"/>
                  </a:moveTo>
                  <a:cubicBezTo>
                    <a:pt x="19" y="190"/>
                    <a:pt x="9" y="184"/>
                    <a:pt x="5" y="175"/>
                  </a:cubicBezTo>
                  <a:cubicBezTo>
                    <a:pt x="0" y="162"/>
                    <a:pt x="5" y="148"/>
                    <a:pt x="18" y="142"/>
                  </a:cubicBezTo>
                  <a:cubicBezTo>
                    <a:pt x="323" y="6"/>
                    <a:pt x="323" y="6"/>
                    <a:pt x="323" y="6"/>
                  </a:cubicBezTo>
                  <a:cubicBezTo>
                    <a:pt x="336" y="0"/>
                    <a:pt x="351" y="6"/>
                    <a:pt x="356" y="18"/>
                  </a:cubicBezTo>
                  <a:cubicBezTo>
                    <a:pt x="362" y="31"/>
                    <a:pt x="356" y="46"/>
                    <a:pt x="344" y="51"/>
                  </a:cubicBezTo>
                  <a:cubicBezTo>
                    <a:pt x="38" y="188"/>
                    <a:pt x="38" y="188"/>
                    <a:pt x="38" y="188"/>
                  </a:cubicBezTo>
                  <a:cubicBezTo>
                    <a:pt x="35" y="189"/>
                    <a:pt x="31" y="190"/>
                    <a:pt x="28" y="19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21" name="Freeform 174">
              <a:extLst>
                <a:ext uri="{FF2B5EF4-FFF2-40B4-BE49-F238E27FC236}">
                  <a16:creationId xmlns:a16="http://schemas.microsoft.com/office/drawing/2014/main" id="{95EE7A6A-EE8A-4D25-B3C0-41342C1BD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9715" y="5781125"/>
              <a:ext cx="109933" cy="105354"/>
            </a:xfrm>
            <a:custGeom>
              <a:avLst/>
              <a:gdLst>
                <a:gd name="T0" fmla="*/ 104 w 458"/>
                <a:gd name="T1" fmla="*/ 438 h 439"/>
                <a:gd name="T2" fmla="*/ 90 w 458"/>
                <a:gd name="T3" fmla="*/ 433 h 439"/>
                <a:gd name="T4" fmla="*/ 80 w 458"/>
                <a:gd name="T5" fmla="*/ 409 h 439"/>
                <a:gd name="T6" fmla="*/ 101 w 458"/>
                <a:gd name="T7" fmla="*/ 282 h 439"/>
                <a:gd name="T8" fmla="*/ 10 w 458"/>
                <a:gd name="T9" fmla="*/ 193 h 439"/>
                <a:gd name="T10" fmla="*/ 3 w 458"/>
                <a:gd name="T11" fmla="*/ 167 h 439"/>
                <a:gd name="T12" fmla="*/ 24 w 458"/>
                <a:gd name="T13" fmla="*/ 150 h 439"/>
                <a:gd name="T14" fmla="*/ 112 w 458"/>
                <a:gd name="T15" fmla="*/ 137 h 439"/>
                <a:gd name="T16" fmla="*/ 140 w 458"/>
                <a:gd name="T17" fmla="*/ 159 h 439"/>
                <a:gd name="T18" fmla="*/ 119 w 458"/>
                <a:gd name="T19" fmla="*/ 187 h 439"/>
                <a:gd name="T20" fmla="*/ 81 w 458"/>
                <a:gd name="T21" fmla="*/ 193 h 439"/>
                <a:gd name="T22" fmla="*/ 146 w 458"/>
                <a:gd name="T23" fmla="*/ 256 h 439"/>
                <a:gd name="T24" fmla="*/ 153 w 458"/>
                <a:gd name="T25" fmla="*/ 278 h 439"/>
                <a:gd name="T26" fmla="*/ 138 w 458"/>
                <a:gd name="T27" fmla="*/ 367 h 439"/>
                <a:gd name="T28" fmla="*/ 218 w 458"/>
                <a:gd name="T29" fmla="*/ 325 h 439"/>
                <a:gd name="T30" fmla="*/ 241 w 458"/>
                <a:gd name="T31" fmla="*/ 325 h 439"/>
                <a:gd name="T32" fmla="*/ 321 w 458"/>
                <a:gd name="T33" fmla="*/ 367 h 439"/>
                <a:gd name="T34" fmla="*/ 306 w 458"/>
                <a:gd name="T35" fmla="*/ 278 h 439"/>
                <a:gd name="T36" fmla="*/ 313 w 458"/>
                <a:gd name="T37" fmla="*/ 256 h 439"/>
                <a:gd name="T38" fmla="*/ 378 w 458"/>
                <a:gd name="T39" fmla="*/ 193 h 439"/>
                <a:gd name="T40" fmla="*/ 288 w 458"/>
                <a:gd name="T41" fmla="*/ 180 h 439"/>
                <a:gd name="T42" fmla="*/ 269 w 458"/>
                <a:gd name="T43" fmla="*/ 166 h 439"/>
                <a:gd name="T44" fmla="*/ 229 w 458"/>
                <a:gd name="T45" fmla="*/ 85 h 439"/>
                <a:gd name="T46" fmla="*/ 214 w 458"/>
                <a:gd name="T47" fmla="*/ 115 h 439"/>
                <a:gd name="T48" fmla="*/ 181 w 458"/>
                <a:gd name="T49" fmla="*/ 127 h 439"/>
                <a:gd name="T50" fmla="*/ 169 w 458"/>
                <a:gd name="T51" fmla="*/ 93 h 439"/>
                <a:gd name="T52" fmla="*/ 207 w 458"/>
                <a:gd name="T53" fmla="*/ 17 h 439"/>
                <a:gd name="T54" fmla="*/ 252 w 458"/>
                <a:gd name="T55" fmla="*/ 17 h 439"/>
                <a:gd name="T56" fmla="*/ 309 w 458"/>
                <a:gd name="T57" fmla="*/ 132 h 439"/>
                <a:gd name="T58" fmla="*/ 435 w 458"/>
                <a:gd name="T59" fmla="*/ 150 h 439"/>
                <a:gd name="T60" fmla="*/ 456 w 458"/>
                <a:gd name="T61" fmla="*/ 167 h 439"/>
                <a:gd name="T62" fmla="*/ 449 w 458"/>
                <a:gd name="T63" fmla="*/ 193 h 439"/>
                <a:gd name="T64" fmla="*/ 357 w 458"/>
                <a:gd name="T65" fmla="*/ 282 h 439"/>
                <a:gd name="T66" fmla="*/ 379 w 458"/>
                <a:gd name="T67" fmla="*/ 409 h 439"/>
                <a:gd name="T68" fmla="*/ 369 w 458"/>
                <a:gd name="T69" fmla="*/ 433 h 439"/>
                <a:gd name="T70" fmla="*/ 343 w 458"/>
                <a:gd name="T71" fmla="*/ 435 h 439"/>
                <a:gd name="T72" fmla="*/ 229 w 458"/>
                <a:gd name="T73" fmla="*/ 375 h 439"/>
                <a:gd name="T74" fmla="*/ 116 w 458"/>
                <a:gd name="T75" fmla="*/ 435 h 439"/>
                <a:gd name="T76" fmla="*/ 104 w 458"/>
                <a:gd name="T77" fmla="*/ 438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58" h="439">
                  <a:moveTo>
                    <a:pt x="104" y="438"/>
                  </a:moveTo>
                  <a:cubicBezTo>
                    <a:pt x="99" y="438"/>
                    <a:pt x="94" y="436"/>
                    <a:pt x="90" y="433"/>
                  </a:cubicBezTo>
                  <a:cubicBezTo>
                    <a:pt x="82" y="427"/>
                    <a:pt x="78" y="418"/>
                    <a:pt x="80" y="409"/>
                  </a:cubicBezTo>
                  <a:cubicBezTo>
                    <a:pt x="101" y="282"/>
                    <a:pt x="101" y="282"/>
                    <a:pt x="101" y="282"/>
                  </a:cubicBezTo>
                  <a:cubicBezTo>
                    <a:pt x="10" y="193"/>
                    <a:pt x="10" y="193"/>
                    <a:pt x="10" y="193"/>
                  </a:cubicBezTo>
                  <a:cubicBezTo>
                    <a:pt x="3" y="186"/>
                    <a:pt x="0" y="176"/>
                    <a:pt x="3" y="167"/>
                  </a:cubicBezTo>
                  <a:cubicBezTo>
                    <a:pt x="6" y="158"/>
                    <a:pt x="14" y="152"/>
                    <a:pt x="24" y="150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26" y="136"/>
                    <a:pt x="138" y="145"/>
                    <a:pt x="140" y="159"/>
                  </a:cubicBezTo>
                  <a:cubicBezTo>
                    <a:pt x="142" y="172"/>
                    <a:pt x="133" y="185"/>
                    <a:pt x="119" y="187"/>
                  </a:cubicBezTo>
                  <a:cubicBezTo>
                    <a:pt x="81" y="193"/>
                    <a:pt x="81" y="193"/>
                    <a:pt x="81" y="193"/>
                  </a:cubicBezTo>
                  <a:cubicBezTo>
                    <a:pt x="146" y="256"/>
                    <a:pt x="146" y="256"/>
                    <a:pt x="146" y="256"/>
                  </a:cubicBezTo>
                  <a:cubicBezTo>
                    <a:pt x="152" y="261"/>
                    <a:pt x="154" y="270"/>
                    <a:pt x="153" y="278"/>
                  </a:cubicBezTo>
                  <a:cubicBezTo>
                    <a:pt x="138" y="367"/>
                    <a:pt x="138" y="367"/>
                    <a:pt x="138" y="367"/>
                  </a:cubicBezTo>
                  <a:cubicBezTo>
                    <a:pt x="218" y="325"/>
                    <a:pt x="218" y="325"/>
                    <a:pt x="218" y="325"/>
                  </a:cubicBezTo>
                  <a:cubicBezTo>
                    <a:pt x="225" y="321"/>
                    <a:pt x="234" y="321"/>
                    <a:pt x="241" y="325"/>
                  </a:cubicBezTo>
                  <a:cubicBezTo>
                    <a:pt x="321" y="367"/>
                    <a:pt x="321" y="367"/>
                    <a:pt x="321" y="367"/>
                  </a:cubicBezTo>
                  <a:cubicBezTo>
                    <a:pt x="306" y="278"/>
                    <a:pt x="306" y="278"/>
                    <a:pt x="306" y="278"/>
                  </a:cubicBezTo>
                  <a:cubicBezTo>
                    <a:pt x="304" y="270"/>
                    <a:pt x="307" y="261"/>
                    <a:pt x="313" y="256"/>
                  </a:cubicBezTo>
                  <a:cubicBezTo>
                    <a:pt x="378" y="193"/>
                    <a:pt x="378" y="193"/>
                    <a:pt x="378" y="193"/>
                  </a:cubicBezTo>
                  <a:cubicBezTo>
                    <a:pt x="288" y="180"/>
                    <a:pt x="288" y="180"/>
                    <a:pt x="288" y="180"/>
                  </a:cubicBezTo>
                  <a:cubicBezTo>
                    <a:pt x="280" y="178"/>
                    <a:pt x="273" y="173"/>
                    <a:pt x="269" y="166"/>
                  </a:cubicBezTo>
                  <a:cubicBezTo>
                    <a:pt x="229" y="85"/>
                    <a:pt x="229" y="85"/>
                    <a:pt x="229" y="85"/>
                  </a:cubicBezTo>
                  <a:cubicBezTo>
                    <a:pt x="214" y="115"/>
                    <a:pt x="214" y="115"/>
                    <a:pt x="214" y="115"/>
                  </a:cubicBezTo>
                  <a:cubicBezTo>
                    <a:pt x="208" y="128"/>
                    <a:pt x="193" y="133"/>
                    <a:pt x="181" y="127"/>
                  </a:cubicBezTo>
                  <a:cubicBezTo>
                    <a:pt x="168" y="121"/>
                    <a:pt x="163" y="106"/>
                    <a:pt x="169" y="93"/>
                  </a:cubicBezTo>
                  <a:cubicBezTo>
                    <a:pt x="207" y="17"/>
                    <a:pt x="207" y="17"/>
                    <a:pt x="207" y="17"/>
                  </a:cubicBezTo>
                  <a:cubicBezTo>
                    <a:pt x="215" y="0"/>
                    <a:pt x="243" y="0"/>
                    <a:pt x="252" y="17"/>
                  </a:cubicBezTo>
                  <a:cubicBezTo>
                    <a:pt x="309" y="132"/>
                    <a:pt x="309" y="132"/>
                    <a:pt x="309" y="132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45" y="152"/>
                    <a:pt x="453" y="158"/>
                    <a:pt x="456" y="167"/>
                  </a:cubicBezTo>
                  <a:cubicBezTo>
                    <a:pt x="458" y="176"/>
                    <a:pt x="456" y="186"/>
                    <a:pt x="449" y="193"/>
                  </a:cubicBezTo>
                  <a:cubicBezTo>
                    <a:pt x="357" y="282"/>
                    <a:pt x="357" y="282"/>
                    <a:pt x="357" y="282"/>
                  </a:cubicBezTo>
                  <a:cubicBezTo>
                    <a:pt x="379" y="409"/>
                    <a:pt x="379" y="409"/>
                    <a:pt x="379" y="409"/>
                  </a:cubicBezTo>
                  <a:cubicBezTo>
                    <a:pt x="381" y="418"/>
                    <a:pt x="377" y="427"/>
                    <a:pt x="369" y="433"/>
                  </a:cubicBezTo>
                  <a:cubicBezTo>
                    <a:pt x="361" y="439"/>
                    <a:pt x="351" y="439"/>
                    <a:pt x="343" y="435"/>
                  </a:cubicBezTo>
                  <a:cubicBezTo>
                    <a:pt x="229" y="375"/>
                    <a:pt x="229" y="375"/>
                    <a:pt x="229" y="375"/>
                  </a:cubicBezTo>
                  <a:cubicBezTo>
                    <a:pt x="116" y="435"/>
                    <a:pt x="116" y="435"/>
                    <a:pt x="116" y="435"/>
                  </a:cubicBezTo>
                  <a:cubicBezTo>
                    <a:pt x="112" y="437"/>
                    <a:pt x="108" y="438"/>
                    <a:pt x="104" y="43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22" name="Freeform 175">
              <a:extLst>
                <a:ext uri="{FF2B5EF4-FFF2-40B4-BE49-F238E27FC236}">
                  <a16:creationId xmlns:a16="http://schemas.microsoft.com/office/drawing/2014/main" id="{2D13CAED-6F58-48CF-9B77-7987B7E78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2838" y="5820518"/>
              <a:ext cx="76038" cy="73289"/>
            </a:xfrm>
            <a:custGeom>
              <a:avLst/>
              <a:gdLst>
                <a:gd name="T0" fmla="*/ 78 w 319"/>
                <a:gd name="T1" fmla="*/ 305 h 307"/>
                <a:gd name="T2" fmla="*/ 63 w 319"/>
                <a:gd name="T3" fmla="*/ 300 h 307"/>
                <a:gd name="T4" fmla="*/ 53 w 319"/>
                <a:gd name="T5" fmla="*/ 276 h 307"/>
                <a:gd name="T6" fmla="*/ 66 w 319"/>
                <a:gd name="T7" fmla="*/ 198 h 307"/>
                <a:gd name="T8" fmla="*/ 10 w 319"/>
                <a:gd name="T9" fmla="*/ 143 h 307"/>
                <a:gd name="T10" fmla="*/ 3 w 319"/>
                <a:gd name="T11" fmla="*/ 117 h 307"/>
                <a:gd name="T12" fmla="*/ 23 w 319"/>
                <a:gd name="T13" fmla="*/ 100 h 307"/>
                <a:gd name="T14" fmla="*/ 82 w 319"/>
                <a:gd name="T15" fmla="*/ 91 h 307"/>
                <a:gd name="T16" fmla="*/ 110 w 319"/>
                <a:gd name="T17" fmla="*/ 112 h 307"/>
                <a:gd name="T18" fmla="*/ 89 w 319"/>
                <a:gd name="T19" fmla="*/ 141 h 307"/>
                <a:gd name="T20" fmla="*/ 81 w 319"/>
                <a:gd name="T21" fmla="*/ 142 h 307"/>
                <a:gd name="T22" fmla="*/ 111 w 319"/>
                <a:gd name="T23" fmla="*/ 171 h 307"/>
                <a:gd name="T24" fmla="*/ 118 w 319"/>
                <a:gd name="T25" fmla="*/ 193 h 307"/>
                <a:gd name="T26" fmla="*/ 111 w 319"/>
                <a:gd name="T27" fmla="*/ 234 h 307"/>
                <a:gd name="T28" fmla="*/ 148 w 319"/>
                <a:gd name="T29" fmla="*/ 215 h 307"/>
                <a:gd name="T30" fmla="*/ 171 w 319"/>
                <a:gd name="T31" fmla="*/ 215 h 307"/>
                <a:gd name="T32" fmla="*/ 208 w 319"/>
                <a:gd name="T33" fmla="*/ 234 h 307"/>
                <a:gd name="T34" fmla="*/ 201 w 319"/>
                <a:gd name="T35" fmla="*/ 193 h 307"/>
                <a:gd name="T36" fmla="*/ 208 w 319"/>
                <a:gd name="T37" fmla="*/ 171 h 307"/>
                <a:gd name="T38" fmla="*/ 238 w 319"/>
                <a:gd name="T39" fmla="*/ 142 h 307"/>
                <a:gd name="T40" fmla="*/ 197 w 319"/>
                <a:gd name="T41" fmla="*/ 136 h 307"/>
                <a:gd name="T42" fmla="*/ 178 w 319"/>
                <a:gd name="T43" fmla="*/ 122 h 307"/>
                <a:gd name="T44" fmla="*/ 159 w 319"/>
                <a:gd name="T45" fmla="*/ 85 h 307"/>
                <a:gd name="T46" fmla="*/ 159 w 319"/>
                <a:gd name="T47" fmla="*/ 85 h 307"/>
                <a:gd name="T48" fmla="*/ 126 w 319"/>
                <a:gd name="T49" fmla="*/ 97 h 307"/>
                <a:gd name="T50" fmla="*/ 114 w 319"/>
                <a:gd name="T51" fmla="*/ 63 h 307"/>
                <a:gd name="T52" fmla="*/ 137 w 319"/>
                <a:gd name="T53" fmla="*/ 17 h 307"/>
                <a:gd name="T54" fmla="*/ 182 w 319"/>
                <a:gd name="T55" fmla="*/ 17 h 307"/>
                <a:gd name="T56" fmla="*/ 217 w 319"/>
                <a:gd name="T57" fmla="*/ 88 h 307"/>
                <a:gd name="T58" fmla="*/ 295 w 319"/>
                <a:gd name="T59" fmla="*/ 100 h 307"/>
                <a:gd name="T60" fmla="*/ 316 w 319"/>
                <a:gd name="T61" fmla="*/ 117 h 307"/>
                <a:gd name="T62" fmla="*/ 309 w 319"/>
                <a:gd name="T63" fmla="*/ 143 h 307"/>
                <a:gd name="T64" fmla="*/ 252 w 319"/>
                <a:gd name="T65" fmla="*/ 198 h 307"/>
                <a:gd name="T66" fmla="*/ 266 w 319"/>
                <a:gd name="T67" fmla="*/ 276 h 307"/>
                <a:gd name="T68" fmla="*/ 256 w 319"/>
                <a:gd name="T69" fmla="*/ 300 h 307"/>
                <a:gd name="T70" fmla="*/ 230 w 319"/>
                <a:gd name="T71" fmla="*/ 302 h 307"/>
                <a:gd name="T72" fmla="*/ 159 w 319"/>
                <a:gd name="T73" fmla="*/ 265 h 307"/>
                <a:gd name="T74" fmla="*/ 89 w 319"/>
                <a:gd name="T75" fmla="*/ 302 h 307"/>
                <a:gd name="T76" fmla="*/ 78 w 319"/>
                <a:gd name="T77" fmla="*/ 305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9" h="307">
                  <a:moveTo>
                    <a:pt x="78" y="305"/>
                  </a:moveTo>
                  <a:cubicBezTo>
                    <a:pt x="72" y="305"/>
                    <a:pt x="67" y="304"/>
                    <a:pt x="63" y="300"/>
                  </a:cubicBezTo>
                  <a:cubicBezTo>
                    <a:pt x="55" y="295"/>
                    <a:pt x="51" y="285"/>
                    <a:pt x="53" y="276"/>
                  </a:cubicBezTo>
                  <a:cubicBezTo>
                    <a:pt x="66" y="198"/>
                    <a:pt x="66" y="198"/>
                    <a:pt x="66" y="198"/>
                  </a:cubicBezTo>
                  <a:cubicBezTo>
                    <a:pt x="10" y="143"/>
                    <a:pt x="10" y="143"/>
                    <a:pt x="10" y="143"/>
                  </a:cubicBezTo>
                  <a:cubicBezTo>
                    <a:pt x="3" y="136"/>
                    <a:pt x="0" y="126"/>
                    <a:pt x="3" y="117"/>
                  </a:cubicBezTo>
                  <a:cubicBezTo>
                    <a:pt x="6" y="108"/>
                    <a:pt x="14" y="101"/>
                    <a:pt x="23" y="100"/>
                  </a:cubicBezTo>
                  <a:cubicBezTo>
                    <a:pt x="82" y="91"/>
                    <a:pt x="82" y="91"/>
                    <a:pt x="82" y="91"/>
                  </a:cubicBezTo>
                  <a:cubicBezTo>
                    <a:pt x="95" y="89"/>
                    <a:pt x="108" y="99"/>
                    <a:pt x="110" y="112"/>
                  </a:cubicBezTo>
                  <a:cubicBezTo>
                    <a:pt x="112" y="126"/>
                    <a:pt x="103" y="139"/>
                    <a:pt x="89" y="141"/>
                  </a:cubicBezTo>
                  <a:cubicBezTo>
                    <a:pt x="81" y="142"/>
                    <a:pt x="81" y="142"/>
                    <a:pt x="81" y="142"/>
                  </a:cubicBezTo>
                  <a:cubicBezTo>
                    <a:pt x="111" y="171"/>
                    <a:pt x="111" y="171"/>
                    <a:pt x="111" y="171"/>
                  </a:cubicBezTo>
                  <a:cubicBezTo>
                    <a:pt x="117" y="177"/>
                    <a:pt x="119" y="185"/>
                    <a:pt x="118" y="193"/>
                  </a:cubicBezTo>
                  <a:cubicBezTo>
                    <a:pt x="111" y="234"/>
                    <a:pt x="111" y="234"/>
                    <a:pt x="111" y="234"/>
                  </a:cubicBezTo>
                  <a:cubicBezTo>
                    <a:pt x="148" y="215"/>
                    <a:pt x="148" y="215"/>
                    <a:pt x="148" y="215"/>
                  </a:cubicBezTo>
                  <a:cubicBezTo>
                    <a:pt x="155" y="211"/>
                    <a:pt x="164" y="211"/>
                    <a:pt x="171" y="215"/>
                  </a:cubicBezTo>
                  <a:cubicBezTo>
                    <a:pt x="208" y="234"/>
                    <a:pt x="208" y="234"/>
                    <a:pt x="208" y="234"/>
                  </a:cubicBezTo>
                  <a:cubicBezTo>
                    <a:pt x="201" y="193"/>
                    <a:pt x="201" y="193"/>
                    <a:pt x="201" y="193"/>
                  </a:cubicBezTo>
                  <a:cubicBezTo>
                    <a:pt x="199" y="185"/>
                    <a:pt x="202" y="177"/>
                    <a:pt x="208" y="171"/>
                  </a:cubicBezTo>
                  <a:cubicBezTo>
                    <a:pt x="238" y="142"/>
                    <a:pt x="238" y="142"/>
                    <a:pt x="238" y="142"/>
                  </a:cubicBezTo>
                  <a:cubicBezTo>
                    <a:pt x="197" y="136"/>
                    <a:pt x="197" y="136"/>
                    <a:pt x="197" y="136"/>
                  </a:cubicBezTo>
                  <a:cubicBezTo>
                    <a:pt x="189" y="135"/>
                    <a:pt x="181" y="130"/>
                    <a:pt x="178" y="122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3" y="98"/>
                    <a:pt x="138" y="103"/>
                    <a:pt x="126" y="97"/>
                  </a:cubicBezTo>
                  <a:cubicBezTo>
                    <a:pt x="113" y="90"/>
                    <a:pt x="108" y="75"/>
                    <a:pt x="114" y="63"/>
                  </a:cubicBezTo>
                  <a:cubicBezTo>
                    <a:pt x="137" y="17"/>
                    <a:pt x="137" y="17"/>
                    <a:pt x="137" y="17"/>
                  </a:cubicBezTo>
                  <a:cubicBezTo>
                    <a:pt x="145" y="0"/>
                    <a:pt x="173" y="0"/>
                    <a:pt x="182" y="17"/>
                  </a:cubicBezTo>
                  <a:cubicBezTo>
                    <a:pt x="217" y="88"/>
                    <a:pt x="217" y="88"/>
                    <a:pt x="217" y="88"/>
                  </a:cubicBezTo>
                  <a:cubicBezTo>
                    <a:pt x="295" y="100"/>
                    <a:pt x="295" y="100"/>
                    <a:pt x="295" y="100"/>
                  </a:cubicBezTo>
                  <a:cubicBezTo>
                    <a:pt x="305" y="101"/>
                    <a:pt x="313" y="108"/>
                    <a:pt x="316" y="117"/>
                  </a:cubicBezTo>
                  <a:cubicBezTo>
                    <a:pt x="319" y="126"/>
                    <a:pt x="316" y="136"/>
                    <a:pt x="309" y="143"/>
                  </a:cubicBezTo>
                  <a:cubicBezTo>
                    <a:pt x="252" y="198"/>
                    <a:pt x="252" y="198"/>
                    <a:pt x="252" y="198"/>
                  </a:cubicBezTo>
                  <a:cubicBezTo>
                    <a:pt x="266" y="276"/>
                    <a:pt x="266" y="276"/>
                    <a:pt x="266" y="276"/>
                  </a:cubicBezTo>
                  <a:cubicBezTo>
                    <a:pt x="267" y="285"/>
                    <a:pt x="264" y="295"/>
                    <a:pt x="256" y="300"/>
                  </a:cubicBezTo>
                  <a:cubicBezTo>
                    <a:pt x="248" y="306"/>
                    <a:pt x="238" y="307"/>
                    <a:pt x="230" y="302"/>
                  </a:cubicBezTo>
                  <a:cubicBezTo>
                    <a:pt x="159" y="265"/>
                    <a:pt x="159" y="265"/>
                    <a:pt x="159" y="265"/>
                  </a:cubicBezTo>
                  <a:cubicBezTo>
                    <a:pt x="89" y="302"/>
                    <a:pt x="89" y="302"/>
                    <a:pt x="89" y="302"/>
                  </a:cubicBezTo>
                  <a:cubicBezTo>
                    <a:pt x="86" y="304"/>
                    <a:pt x="82" y="305"/>
                    <a:pt x="78" y="30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23" name="Freeform 176">
              <a:extLst>
                <a:ext uri="{FF2B5EF4-FFF2-40B4-BE49-F238E27FC236}">
                  <a16:creationId xmlns:a16="http://schemas.microsoft.com/office/drawing/2014/main" id="{DA63C1BE-4B92-4B2D-8234-852C4877E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885" y="5820518"/>
              <a:ext cx="76038" cy="73289"/>
            </a:xfrm>
            <a:custGeom>
              <a:avLst/>
              <a:gdLst>
                <a:gd name="T0" fmla="*/ 241 w 318"/>
                <a:gd name="T1" fmla="*/ 305 h 307"/>
                <a:gd name="T2" fmla="*/ 229 w 318"/>
                <a:gd name="T3" fmla="*/ 302 h 307"/>
                <a:gd name="T4" fmla="*/ 159 w 318"/>
                <a:gd name="T5" fmla="*/ 265 h 307"/>
                <a:gd name="T6" fmla="*/ 89 w 318"/>
                <a:gd name="T7" fmla="*/ 302 h 307"/>
                <a:gd name="T8" fmla="*/ 62 w 318"/>
                <a:gd name="T9" fmla="*/ 300 h 307"/>
                <a:gd name="T10" fmla="*/ 52 w 318"/>
                <a:gd name="T11" fmla="*/ 276 h 307"/>
                <a:gd name="T12" fmla="*/ 66 w 318"/>
                <a:gd name="T13" fmla="*/ 198 h 307"/>
                <a:gd name="T14" fmla="*/ 9 w 318"/>
                <a:gd name="T15" fmla="*/ 143 h 307"/>
                <a:gd name="T16" fmla="*/ 3 w 318"/>
                <a:gd name="T17" fmla="*/ 117 h 307"/>
                <a:gd name="T18" fmla="*/ 23 w 318"/>
                <a:gd name="T19" fmla="*/ 100 h 307"/>
                <a:gd name="T20" fmla="*/ 70 w 318"/>
                <a:gd name="T21" fmla="*/ 93 h 307"/>
                <a:gd name="T22" fmla="*/ 98 w 318"/>
                <a:gd name="T23" fmla="*/ 114 h 307"/>
                <a:gd name="T24" fmla="*/ 80 w 318"/>
                <a:gd name="T25" fmla="*/ 142 h 307"/>
                <a:gd name="T26" fmla="*/ 110 w 318"/>
                <a:gd name="T27" fmla="*/ 171 h 307"/>
                <a:gd name="T28" fmla="*/ 117 w 318"/>
                <a:gd name="T29" fmla="*/ 193 h 307"/>
                <a:gd name="T30" fmla="*/ 110 w 318"/>
                <a:gd name="T31" fmla="*/ 234 h 307"/>
                <a:gd name="T32" fmla="*/ 147 w 318"/>
                <a:gd name="T33" fmla="*/ 215 h 307"/>
                <a:gd name="T34" fmla="*/ 171 w 318"/>
                <a:gd name="T35" fmla="*/ 215 h 307"/>
                <a:gd name="T36" fmla="*/ 207 w 318"/>
                <a:gd name="T37" fmla="*/ 234 h 307"/>
                <a:gd name="T38" fmla="*/ 200 w 318"/>
                <a:gd name="T39" fmla="*/ 193 h 307"/>
                <a:gd name="T40" fmla="*/ 208 w 318"/>
                <a:gd name="T41" fmla="*/ 171 h 307"/>
                <a:gd name="T42" fmla="*/ 237 w 318"/>
                <a:gd name="T43" fmla="*/ 142 h 307"/>
                <a:gd name="T44" fmla="*/ 196 w 318"/>
                <a:gd name="T45" fmla="*/ 136 h 307"/>
                <a:gd name="T46" fmla="*/ 177 w 318"/>
                <a:gd name="T47" fmla="*/ 122 h 307"/>
                <a:gd name="T48" fmla="*/ 159 w 318"/>
                <a:gd name="T49" fmla="*/ 85 h 307"/>
                <a:gd name="T50" fmla="*/ 127 w 318"/>
                <a:gd name="T51" fmla="*/ 93 h 307"/>
                <a:gd name="T52" fmla="*/ 116 w 318"/>
                <a:gd name="T53" fmla="*/ 60 h 307"/>
                <a:gd name="T54" fmla="*/ 136 w 318"/>
                <a:gd name="T55" fmla="*/ 17 h 307"/>
                <a:gd name="T56" fmla="*/ 181 w 318"/>
                <a:gd name="T57" fmla="*/ 17 h 307"/>
                <a:gd name="T58" fmla="*/ 216 w 318"/>
                <a:gd name="T59" fmla="*/ 88 h 307"/>
                <a:gd name="T60" fmla="*/ 295 w 318"/>
                <a:gd name="T61" fmla="*/ 100 h 307"/>
                <a:gd name="T62" fmla="*/ 315 w 318"/>
                <a:gd name="T63" fmla="*/ 117 h 307"/>
                <a:gd name="T64" fmla="*/ 309 w 318"/>
                <a:gd name="T65" fmla="*/ 143 h 307"/>
                <a:gd name="T66" fmla="*/ 252 w 318"/>
                <a:gd name="T67" fmla="*/ 198 h 307"/>
                <a:gd name="T68" fmla="*/ 265 w 318"/>
                <a:gd name="T69" fmla="*/ 276 h 307"/>
                <a:gd name="T70" fmla="*/ 255 w 318"/>
                <a:gd name="T71" fmla="*/ 300 h 307"/>
                <a:gd name="T72" fmla="*/ 241 w 318"/>
                <a:gd name="T73" fmla="*/ 305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8" h="307">
                  <a:moveTo>
                    <a:pt x="241" y="305"/>
                  </a:moveTo>
                  <a:cubicBezTo>
                    <a:pt x="237" y="305"/>
                    <a:pt x="233" y="304"/>
                    <a:pt x="229" y="302"/>
                  </a:cubicBezTo>
                  <a:cubicBezTo>
                    <a:pt x="159" y="265"/>
                    <a:pt x="159" y="265"/>
                    <a:pt x="159" y="265"/>
                  </a:cubicBezTo>
                  <a:cubicBezTo>
                    <a:pt x="89" y="302"/>
                    <a:pt x="89" y="302"/>
                    <a:pt x="89" y="302"/>
                  </a:cubicBezTo>
                  <a:cubicBezTo>
                    <a:pt x="80" y="307"/>
                    <a:pt x="70" y="306"/>
                    <a:pt x="62" y="300"/>
                  </a:cubicBezTo>
                  <a:cubicBezTo>
                    <a:pt x="55" y="295"/>
                    <a:pt x="51" y="285"/>
                    <a:pt x="52" y="276"/>
                  </a:cubicBezTo>
                  <a:cubicBezTo>
                    <a:pt x="66" y="198"/>
                    <a:pt x="66" y="198"/>
                    <a:pt x="66" y="198"/>
                  </a:cubicBezTo>
                  <a:cubicBezTo>
                    <a:pt x="9" y="143"/>
                    <a:pt x="9" y="143"/>
                    <a:pt x="9" y="143"/>
                  </a:cubicBezTo>
                  <a:cubicBezTo>
                    <a:pt x="2" y="136"/>
                    <a:pt x="0" y="126"/>
                    <a:pt x="3" y="117"/>
                  </a:cubicBezTo>
                  <a:cubicBezTo>
                    <a:pt x="6" y="108"/>
                    <a:pt x="13" y="101"/>
                    <a:pt x="23" y="100"/>
                  </a:cubicBezTo>
                  <a:cubicBezTo>
                    <a:pt x="70" y="93"/>
                    <a:pt x="70" y="93"/>
                    <a:pt x="70" y="93"/>
                  </a:cubicBezTo>
                  <a:cubicBezTo>
                    <a:pt x="84" y="91"/>
                    <a:pt x="96" y="100"/>
                    <a:pt x="98" y="114"/>
                  </a:cubicBezTo>
                  <a:cubicBezTo>
                    <a:pt x="100" y="127"/>
                    <a:pt x="92" y="139"/>
                    <a:pt x="80" y="142"/>
                  </a:cubicBezTo>
                  <a:cubicBezTo>
                    <a:pt x="110" y="171"/>
                    <a:pt x="110" y="171"/>
                    <a:pt x="110" y="171"/>
                  </a:cubicBezTo>
                  <a:cubicBezTo>
                    <a:pt x="116" y="177"/>
                    <a:pt x="119" y="185"/>
                    <a:pt x="117" y="193"/>
                  </a:cubicBezTo>
                  <a:cubicBezTo>
                    <a:pt x="110" y="234"/>
                    <a:pt x="110" y="234"/>
                    <a:pt x="110" y="234"/>
                  </a:cubicBezTo>
                  <a:cubicBezTo>
                    <a:pt x="147" y="215"/>
                    <a:pt x="147" y="215"/>
                    <a:pt x="147" y="215"/>
                  </a:cubicBezTo>
                  <a:cubicBezTo>
                    <a:pt x="155" y="211"/>
                    <a:pt x="163" y="211"/>
                    <a:pt x="171" y="215"/>
                  </a:cubicBezTo>
                  <a:cubicBezTo>
                    <a:pt x="207" y="234"/>
                    <a:pt x="207" y="234"/>
                    <a:pt x="207" y="234"/>
                  </a:cubicBezTo>
                  <a:cubicBezTo>
                    <a:pt x="200" y="193"/>
                    <a:pt x="200" y="193"/>
                    <a:pt x="200" y="193"/>
                  </a:cubicBezTo>
                  <a:cubicBezTo>
                    <a:pt x="199" y="185"/>
                    <a:pt x="202" y="177"/>
                    <a:pt x="208" y="171"/>
                  </a:cubicBezTo>
                  <a:cubicBezTo>
                    <a:pt x="237" y="142"/>
                    <a:pt x="237" y="142"/>
                    <a:pt x="237" y="142"/>
                  </a:cubicBezTo>
                  <a:cubicBezTo>
                    <a:pt x="196" y="136"/>
                    <a:pt x="196" y="136"/>
                    <a:pt x="196" y="136"/>
                  </a:cubicBezTo>
                  <a:cubicBezTo>
                    <a:pt x="188" y="135"/>
                    <a:pt x="181" y="130"/>
                    <a:pt x="177" y="122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2" y="95"/>
                    <a:pt x="138" y="99"/>
                    <a:pt x="127" y="93"/>
                  </a:cubicBezTo>
                  <a:cubicBezTo>
                    <a:pt x="115" y="87"/>
                    <a:pt x="109" y="72"/>
                    <a:pt x="116" y="60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45" y="0"/>
                    <a:pt x="173" y="0"/>
                    <a:pt x="181" y="17"/>
                  </a:cubicBezTo>
                  <a:cubicBezTo>
                    <a:pt x="216" y="88"/>
                    <a:pt x="216" y="88"/>
                    <a:pt x="216" y="88"/>
                  </a:cubicBezTo>
                  <a:cubicBezTo>
                    <a:pt x="295" y="100"/>
                    <a:pt x="295" y="100"/>
                    <a:pt x="295" y="100"/>
                  </a:cubicBezTo>
                  <a:cubicBezTo>
                    <a:pt x="304" y="101"/>
                    <a:pt x="312" y="108"/>
                    <a:pt x="315" y="117"/>
                  </a:cubicBezTo>
                  <a:cubicBezTo>
                    <a:pt x="318" y="126"/>
                    <a:pt x="316" y="136"/>
                    <a:pt x="309" y="143"/>
                  </a:cubicBezTo>
                  <a:cubicBezTo>
                    <a:pt x="252" y="198"/>
                    <a:pt x="252" y="198"/>
                    <a:pt x="252" y="198"/>
                  </a:cubicBezTo>
                  <a:cubicBezTo>
                    <a:pt x="265" y="276"/>
                    <a:pt x="265" y="276"/>
                    <a:pt x="265" y="276"/>
                  </a:cubicBezTo>
                  <a:cubicBezTo>
                    <a:pt x="267" y="285"/>
                    <a:pt x="263" y="295"/>
                    <a:pt x="255" y="300"/>
                  </a:cubicBezTo>
                  <a:cubicBezTo>
                    <a:pt x="251" y="304"/>
                    <a:pt x="246" y="305"/>
                    <a:pt x="241" y="30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24" name="Freeform 177">
              <a:extLst>
                <a:ext uri="{FF2B5EF4-FFF2-40B4-BE49-F238E27FC236}">
                  <a16:creationId xmlns:a16="http://schemas.microsoft.com/office/drawing/2014/main" id="{F55792B6-CDB1-403F-9E5B-36272B836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609" y="5820518"/>
              <a:ext cx="76953" cy="73289"/>
            </a:xfrm>
            <a:custGeom>
              <a:avLst/>
              <a:gdLst>
                <a:gd name="T0" fmla="*/ 78 w 319"/>
                <a:gd name="T1" fmla="*/ 305 h 307"/>
                <a:gd name="T2" fmla="*/ 63 w 319"/>
                <a:gd name="T3" fmla="*/ 300 h 307"/>
                <a:gd name="T4" fmla="*/ 53 w 319"/>
                <a:gd name="T5" fmla="*/ 276 h 307"/>
                <a:gd name="T6" fmla="*/ 67 w 319"/>
                <a:gd name="T7" fmla="*/ 198 h 307"/>
                <a:gd name="T8" fmla="*/ 10 w 319"/>
                <a:gd name="T9" fmla="*/ 143 h 307"/>
                <a:gd name="T10" fmla="*/ 3 w 319"/>
                <a:gd name="T11" fmla="*/ 117 h 307"/>
                <a:gd name="T12" fmla="*/ 24 w 319"/>
                <a:gd name="T13" fmla="*/ 100 h 307"/>
                <a:gd name="T14" fmla="*/ 87 w 319"/>
                <a:gd name="T15" fmla="*/ 91 h 307"/>
                <a:gd name="T16" fmla="*/ 115 w 319"/>
                <a:gd name="T17" fmla="*/ 112 h 307"/>
                <a:gd name="T18" fmla="*/ 94 w 319"/>
                <a:gd name="T19" fmla="*/ 140 h 307"/>
                <a:gd name="T20" fmla="*/ 81 w 319"/>
                <a:gd name="T21" fmla="*/ 142 h 307"/>
                <a:gd name="T22" fmla="*/ 111 w 319"/>
                <a:gd name="T23" fmla="*/ 171 h 307"/>
                <a:gd name="T24" fmla="*/ 118 w 319"/>
                <a:gd name="T25" fmla="*/ 193 h 307"/>
                <a:gd name="T26" fmla="*/ 111 w 319"/>
                <a:gd name="T27" fmla="*/ 234 h 307"/>
                <a:gd name="T28" fmla="*/ 148 w 319"/>
                <a:gd name="T29" fmla="*/ 215 h 307"/>
                <a:gd name="T30" fmla="*/ 171 w 319"/>
                <a:gd name="T31" fmla="*/ 215 h 307"/>
                <a:gd name="T32" fmla="*/ 208 w 319"/>
                <a:gd name="T33" fmla="*/ 234 h 307"/>
                <a:gd name="T34" fmla="*/ 201 w 319"/>
                <a:gd name="T35" fmla="*/ 193 h 307"/>
                <a:gd name="T36" fmla="*/ 208 w 319"/>
                <a:gd name="T37" fmla="*/ 171 h 307"/>
                <a:gd name="T38" fmla="*/ 238 w 319"/>
                <a:gd name="T39" fmla="*/ 142 h 307"/>
                <a:gd name="T40" fmla="*/ 197 w 319"/>
                <a:gd name="T41" fmla="*/ 136 h 307"/>
                <a:gd name="T42" fmla="*/ 178 w 319"/>
                <a:gd name="T43" fmla="*/ 122 h 307"/>
                <a:gd name="T44" fmla="*/ 160 w 319"/>
                <a:gd name="T45" fmla="*/ 85 h 307"/>
                <a:gd name="T46" fmla="*/ 157 w 319"/>
                <a:gd name="T47" fmla="*/ 90 h 307"/>
                <a:gd name="T48" fmla="*/ 124 w 319"/>
                <a:gd name="T49" fmla="*/ 101 h 307"/>
                <a:gd name="T50" fmla="*/ 112 w 319"/>
                <a:gd name="T51" fmla="*/ 68 h 307"/>
                <a:gd name="T52" fmla="*/ 137 w 319"/>
                <a:gd name="T53" fmla="*/ 17 h 307"/>
                <a:gd name="T54" fmla="*/ 182 w 319"/>
                <a:gd name="T55" fmla="*/ 17 h 307"/>
                <a:gd name="T56" fmla="*/ 217 w 319"/>
                <a:gd name="T57" fmla="*/ 88 h 307"/>
                <a:gd name="T58" fmla="*/ 296 w 319"/>
                <a:gd name="T59" fmla="*/ 100 h 307"/>
                <a:gd name="T60" fmla="*/ 316 w 319"/>
                <a:gd name="T61" fmla="*/ 117 h 307"/>
                <a:gd name="T62" fmla="*/ 309 w 319"/>
                <a:gd name="T63" fmla="*/ 143 h 307"/>
                <a:gd name="T64" fmla="*/ 253 w 319"/>
                <a:gd name="T65" fmla="*/ 198 h 307"/>
                <a:gd name="T66" fmla="*/ 266 w 319"/>
                <a:gd name="T67" fmla="*/ 276 h 307"/>
                <a:gd name="T68" fmla="*/ 256 w 319"/>
                <a:gd name="T69" fmla="*/ 300 h 307"/>
                <a:gd name="T70" fmla="*/ 230 w 319"/>
                <a:gd name="T71" fmla="*/ 302 h 307"/>
                <a:gd name="T72" fmla="*/ 160 w 319"/>
                <a:gd name="T73" fmla="*/ 265 h 307"/>
                <a:gd name="T74" fmla="*/ 89 w 319"/>
                <a:gd name="T75" fmla="*/ 302 h 307"/>
                <a:gd name="T76" fmla="*/ 78 w 319"/>
                <a:gd name="T77" fmla="*/ 305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9" h="307">
                  <a:moveTo>
                    <a:pt x="78" y="305"/>
                  </a:moveTo>
                  <a:cubicBezTo>
                    <a:pt x="73" y="305"/>
                    <a:pt x="67" y="304"/>
                    <a:pt x="63" y="300"/>
                  </a:cubicBezTo>
                  <a:cubicBezTo>
                    <a:pt x="55" y="295"/>
                    <a:pt x="52" y="285"/>
                    <a:pt x="53" y="276"/>
                  </a:cubicBezTo>
                  <a:cubicBezTo>
                    <a:pt x="67" y="198"/>
                    <a:pt x="67" y="198"/>
                    <a:pt x="67" y="198"/>
                  </a:cubicBezTo>
                  <a:cubicBezTo>
                    <a:pt x="10" y="143"/>
                    <a:pt x="10" y="143"/>
                    <a:pt x="10" y="143"/>
                  </a:cubicBezTo>
                  <a:cubicBezTo>
                    <a:pt x="3" y="136"/>
                    <a:pt x="0" y="126"/>
                    <a:pt x="3" y="117"/>
                  </a:cubicBezTo>
                  <a:cubicBezTo>
                    <a:pt x="6" y="108"/>
                    <a:pt x="14" y="101"/>
                    <a:pt x="24" y="100"/>
                  </a:cubicBezTo>
                  <a:cubicBezTo>
                    <a:pt x="87" y="91"/>
                    <a:pt x="87" y="91"/>
                    <a:pt x="87" y="91"/>
                  </a:cubicBezTo>
                  <a:cubicBezTo>
                    <a:pt x="100" y="89"/>
                    <a:pt x="113" y="98"/>
                    <a:pt x="115" y="112"/>
                  </a:cubicBezTo>
                  <a:cubicBezTo>
                    <a:pt x="117" y="125"/>
                    <a:pt x="107" y="138"/>
                    <a:pt x="94" y="140"/>
                  </a:cubicBezTo>
                  <a:cubicBezTo>
                    <a:pt x="81" y="142"/>
                    <a:pt x="81" y="142"/>
                    <a:pt x="81" y="142"/>
                  </a:cubicBezTo>
                  <a:cubicBezTo>
                    <a:pt x="111" y="171"/>
                    <a:pt x="111" y="171"/>
                    <a:pt x="111" y="171"/>
                  </a:cubicBezTo>
                  <a:cubicBezTo>
                    <a:pt x="117" y="177"/>
                    <a:pt x="120" y="185"/>
                    <a:pt x="118" y="193"/>
                  </a:cubicBezTo>
                  <a:cubicBezTo>
                    <a:pt x="111" y="234"/>
                    <a:pt x="111" y="234"/>
                    <a:pt x="111" y="234"/>
                  </a:cubicBezTo>
                  <a:cubicBezTo>
                    <a:pt x="148" y="215"/>
                    <a:pt x="148" y="215"/>
                    <a:pt x="148" y="215"/>
                  </a:cubicBezTo>
                  <a:cubicBezTo>
                    <a:pt x="155" y="211"/>
                    <a:pt x="164" y="211"/>
                    <a:pt x="171" y="215"/>
                  </a:cubicBezTo>
                  <a:cubicBezTo>
                    <a:pt x="208" y="234"/>
                    <a:pt x="208" y="234"/>
                    <a:pt x="208" y="234"/>
                  </a:cubicBezTo>
                  <a:cubicBezTo>
                    <a:pt x="201" y="193"/>
                    <a:pt x="201" y="193"/>
                    <a:pt x="201" y="193"/>
                  </a:cubicBezTo>
                  <a:cubicBezTo>
                    <a:pt x="200" y="185"/>
                    <a:pt x="202" y="177"/>
                    <a:pt x="208" y="171"/>
                  </a:cubicBezTo>
                  <a:cubicBezTo>
                    <a:pt x="238" y="142"/>
                    <a:pt x="238" y="142"/>
                    <a:pt x="238" y="142"/>
                  </a:cubicBezTo>
                  <a:cubicBezTo>
                    <a:pt x="197" y="136"/>
                    <a:pt x="197" y="136"/>
                    <a:pt x="197" y="136"/>
                  </a:cubicBezTo>
                  <a:cubicBezTo>
                    <a:pt x="189" y="135"/>
                    <a:pt x="182" y="130"/>
                    <a:pt x="178" y="122"/>
                  </a:cubicBezTo>
                  <a:cubicBezTo>
                    <a:pt x="160" y="85"/>
                    <a:pt x="160" y="85"/>
                    <a:pt x="160" y="85"/>
                  </a:cubicBezTo>
                  <a:cubicBezTo>
                    <a:pt x="157" y="90"/>
                    <a:pt x="157" y="90"/>
                    <a:pt x="157" y="90"/>
                  </a:cubicBezTo>
                  <a:cubicBezTo>
                    <a:pt x="151" y="102"/>
                    <a:pt x="136" y="107"/>
                    <a:pt x="124" y="101"/>
                  </a:cubicBezTo>
                  <a:cubicBezTo>
                    <a:pt x="111" y="95"/>
                    <a:pt x="106" y="80"/>
                    <a:pt x="112" y="68"/>
                  </a:cubicBezTo>
                  <a:cubicBezTo>
                    <a:pt x="137" y="17"/>
                    <a:pt x="137" y="17"/>
                    <a:pt x="137" y="17"/>
                  </a:cubicBezTo>
                  <a:cubicBezTo>
                    <a:pt x="146" y="0"/>
                    <a:pt x="174" y="0"/>
                    <a:pt x="182" y="17"/>
                  </a:cubicBezTo>
                  <a:cubicBezTo>
                    <a:pt x="217" y="88"/>
                    <a:pt x="217" y="88"/>
                    <a:pt x="217" y="88"/>
                  </a:cubicBezTo>
                  <a:cubicBezTo>
                    <a:pt x="296" y="100"/>
                    <a:pt x="296" y="100"/>
                    <a:pt x="296" y="100"/>
                  </a:cubicBezTo>
                  <a:cubicBezTo>
                    <a:pt x="305" y="101"/>
                    <a:pt x="313" y="108"/>
                    <a:pt x="316" y="117"/>
                  </a:cubicBezTo>
                  <a:cubicBezTo>
                    <a:pt x="319" y="126"/>
                    <a:pt x="316" y="136"/>
                    <a:pt x="309" y="143"/>
                  </a:cubicBezTo>
                  <a:cubicBezTo>
                    <a:pt x="253" y="198"/>
                    <a:pt x="253" y="198"/>
                    <a:pt x="253" y="198"/>
                  </a:cubicBezTo>
                  <a:cubicBezTo>
                    <a:pt x="266" y="276"/>
                    <a:pt x="266" y="276"/>
                    <a:pt x="266" y="276"/>
                  </a:cubicBezTo>
                  <a:cubicBezTo>
                    <a:pt x="268" y="285"/>
                    <a:pt x="264" y="295"/>
                    <a:pt x="256" y="300"/>
                  </a:cubicBezTo>
                  <a:cubicBezTo>
                    <a:pt x="248" y="306"/>
                    <a:pt x="238" y="307"/>
                    <a:pt x="230" y="302"/>
                  </a:cubicBezTo>
                  <a:cubicBezTo>
                    <a:pt x="160" y="265"/>
                    <a:pt x="160" y="265"/>
                    <a:pt x="160" y="265"/>
                  </a:cubicBezTo>
                  <a:cubicBezTo>
                    <a:pt x="89" y="302"/>
                    <a:pt x="89" y="302"/>
                    <a:pt x="89" y="302"/>
                  </a:cubicBezTo>
                  <a:cubicBezTo>
                    <a:pt x="86" y="304"/>
                    <a:pt x="82" y="305"/>
                    <a:pt x="78" y="30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25" name="Freeform 178">
              <a:extLst>
                <a:ext uri="{FF2B5EF4-FFF2-40B4-BE49-F238E27FC236}">
                  <a16:creationId xmlns:a16="http://schemas.microsoft.com/office/drawing/2014/main" id="{2BBB41E5-5C12-4166-A501-18B7E30CF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571" y="5821434"/>
              <a:ext cx="76038" cy="72373"/>
            </a:xfrm>
            <a:custGeom>
              <a:avLst/>
              <a:gdLst>
                <a:gd name="T0" fmla="*/ 77 w 318"/>
                <a:gd name="T1" fmla="*/ 302 h 304"/>
                <a:gd name="T2" fmla="*/ 63 w 318"/>
                <a:gd name="T3" fmla="*/ 297 h 304"/>
                <a:gd name="T4" fmla="*/ 53 w 318"/>
                <a:gd name="T5" fmla="*/ 273 h 304"/>
                <a:gd name="T6" fmla="*/ 66 w 318"/>
                <a:gd name="T7" fmla="*/ 195 h 304"/>
                <a:gd name="T8" fmla="*/ 9 w 318"/>
                <a:gd name="T9" fmla="*/ 140 h 304"/>
                <a:gd name="T10" fmla="*/ 3 w 318"/>
                <a:gd name="T11" fmla="*/ 114 h 304"/>
                <a:gd name="T12" fmla="*/ 23 w 318"/>
                <a:gd name="T13" fmla="*/ 97 h 304"/>
                <a:gd name="T14" fmla="*/ 85 w 318"/>
                <a:gd name="T15" fmla="*/ 88 h 304"/>
                <a:gd name="T16" fmla="*/ 113 w 318"/>
                <a:gd name="T17" fmla="*/ 109 h 304"/>
                <a:gd name="T18" fmla="*/ 92 w 318"/>
                <a:gd name="T19" fmla="*/ 137 h 304"/>
                <a:gd name="T20" fmla="*/ 81 w 318"/>
                <a:gd name="T21" fmla="*/ 139 h 304"/>
                <a:gd name="T22" fmla="*/ 110 w 318"/>
                <a:gd name="T23" fmla="*/ 168 h 304"/>
                <a:gd name="T24" fmla="*/ 118 w 318"/>
                <a:gd name="T25" fmla="*/ 190 h 304"/>
                <a:gd name="T26" fmla="*/ 111 w 318"/>
                <a:gd name="T27" fmla="*/ 231 h 304"/>
                <a:gd name="T28" fmla="*/ 147 w 318"/>
                <a:gd name="T29" fmla="*/ 212 h 304"/>
                <a:gd name="T30" fmla="*/ 171 w 318"/>
                <a:gd name="T31" fmla="*/ 212 h 304"/>
                <a:gd name="T32" fmla="*/ 208 w 318"/>
                <a:gd name="T33" fmla="*/ 231 h 304"/>
                <a:gd name="T34" fmla="*/ 201 w 318"/>
                <a:gd name="T35" fmla="*/ 190 h 304"/>
                <a:gd name="T36" fmla="*/ 208 w 318"/>
                <a:gd name="T37" fmla="*/ 168 h 304"/>
                <a:gd name="T38" fmla="*/ 238 w 318"/>
                <a:gd name="T39" fmla="*/ 139 h 304"/>
                <a:gd name="T40" fmla="*/ 196 w 318"/>
                <a:gd name="T41" fmla="*/ 133 h 304"/>
                <a:gd name="T42" fmla="*/ 178 w 318"/>
                <a:gd name="T43" fmla="*/ 119 h 304"/>
                <a:gd name="T44" fmla="*/ 159 w 318"/>
                <a:gd name="T45" fmla="*/ 82 h 304"/>
                <a:gd name="T46" fmla="*/ 157 w 318"/>
                <a:gd name="T47" fmla="*/ 86 h 304"/>
                <a:gd name="T48" fmla="*/ 124 w 318"/>
                <a:gd name="T49" fmla="*/ 97 h 304"/>
                <a:gd name="T50" fmla="*/ 112 w 318"/>
                <a:gd name="T51" fmla="*/ 64 h 304"/>
                <a:gd name="T52" fmla="*/ 137 w 318"/>
                <a:gd name="T53" fmla="*/ 14 h 304"/>
                <a:gd name="T54" fmla="*/ 159 w 318"/>
                <a:gd name="T55" fmla="*/ 0 h 304"/>
                <a:gd name="T56" fmla="*/ 182 w 318"/>
                <a:gd name="T57" fmla="*/ 14 h 304"/>
                <a:gd name="T58" fmla="*/ 217 w 318"/>
                <a:gd name="T59" fmla="*/ 85 h 304"/>
                <a:gd name="T60" fmla="*/ 295 w 318"/>
                <a:gd name="T61" fmla="*/ 97 h 304"/>
                <a:gd name="T62" fmla="*/ 315 w 318"/>
                <a:gd name="T63" fmla="*/ 114 h 304"/>
                <a:gd name="T64" fmla="*/ 309 w 318"/>
                <a:gd name="T65" fmla="*/ 140 h 304"/>
                <a:gd name="T66" fmla="*/ 252 w 318"/>
                <a:gd name="T67" fmla="*/ 195 h 304"/>
                <a:gd name="T68" fmla="*/ 266 w 318"/>
                <a:gd name="T69" fmla="*/ 273 h 304"/>
                <a:gd name="T70" fmla="*/ 256 w 318"/>
                <a:gd name="T71" fmla="*/ 297 h 304"/>
                <a:gd name="T72" fmla="*/ 229 w 318"/>
                <a:gd name="T73" fmla="*/ 299 h 304"/>
                <a:gd name="T74" fmla="*/ 159 w 318"/>
                <a:gd name="T75" fmla="*/ 262 h 304"/>
                <a:gd name="T76" fmla="*/ 89 w 318"/>
                <a:gd name="T77" fmla="*/ 299 h 304"/>
                <a:gd name="T78" fmla="*/ 77 w 318"/>
                <a:gd name="T79" fmla="*/ 302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8" h="304">
                  <a:moveTo>
                    <a:pt x="77" y="302"/>
                  </a:moveTo>
                  <a:cubicBezTo>
                    <a:pt x="72" y="302"/>
                    <a:pt x="67" y="301"/>
                    <a:pt x="63" y="297"/>
                  </a:cubicBezTo>
                  <a:cubicBezTo>
                    <a:pt x="55" y="292"/>
                    <a:pt x="51" y="282"/>
                    <a:pt x="53" y="273"/>
                  </a:cubicBezTo>
                  <a:cubicBezTo>
                    <a:pt x="66" y="195"/>
                    <a:pt x="66" y="195"/>
                    <a:pt x="66" y="195"/>
                  </a:cubicBezTo>
                  <a:cubicBezTo>
                    <a:pt x="9" y="140"/>
                    <a:pt x="9" y="140"/>
                    <a:pt x="9" y="140"/>
                  </a:cubicBezTo>
                  <a:cubicBezTo>
                    <a:pt x="2" y="133"/>
                    <a:pt x="0" y="123"/>
                    <a:pt x="3" y="114"/>
                  </a:cubicBezTo>
                  <a:cubicBezTo>
                    <a:pt x="6" y="105"/>
                    <a:pt x="14" y="98"/>
                    <a:pt x="23" y="97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99" y="86"/>
                    <a:pt x="112" y="95"/>
                    <a:pt x="113" y="109"/>
                  </a:cubicBezTo>
                  <a:cubicBezTo>
                    <a:pt x="116" y="123"/>
                    <a:pt x="106" y="135"/>
                    <a:pt x="92" y="137"/>
                  </a:cubicBezTo>
                  <a:cubicBezTo>
                    <a:pt x="81" y="139"/>
                    <a:pt x="81" y="139"/>
                    <a:pt x="81" y="139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6" y="174"/>
                    <a:pt x="119" y="182"/>
                    <a:pt x="118" y="190"/>
                  </a:cubicBezTo>
                  <a:cubicBezTo>
                    <a:pt x="111" y="231"/>
                    <a:pt x="111" y="231"/>
                    <a:pt x="111" y="231"/>
                  </a:cubicBezTo>
                  <a:cubicBezTo>
                    <a:pt x="147" y="212"/>
                    <a:pt x="147" y="212"/>
                    <a:pt x="147" y="212"/>
                  </a:cubicBezTo>
                  <a:cubicBezTo>
                    <a:pt x="155" y="208"/>
                    <a:pt x="163" y="208"/>
                    <a:pt x="171" y="212"/>
                  </a:cubicBezTo>
                  <a:cubicBezTo>
                    <a:pt x="208" y="231"/>
                    <a:pt x="208" y="231"/>
                    <a:pt x="208" y="231"/>
                  </a:cubicBezTo>
                  <a:cubicBezTo>
                    <a:pt x="201" y="190"/>
                    <a:pt x="201" y="190"/>
                    <a:pt x="201" y="190"/>
                  </a:cubicBezTo>
                  <a:cubicBezTo>
                    <a:pt x="199" y="182"/>
                    <a:pt x="202" y="174"/>
                    <a:pt x="208" y="168"/>
                  </a:cubicBezTo>
                  <a:cubicBezTo>
                    <a:pt x="238" y="139"/>
                    <a:pt x="238" y="139"/>
                    <a:pt x="238" y="139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88" y="132"/>
                    <a:pt x="181" y="127"/>
                    <a:pt x="178" y="119"/>
                  </a:cubicBezTo>
                  <a:cubicBezTo>
                    <a:pt x="159" y="82"/>
                    <a:pt x="159" y="82"/>
                    <a:pt x="159" y="82"/>
                  </a:cubicBezTo>
                  <a:cubicBezTo>
                    <a:pt x="157" y="86"/>
                    <a:pt x="157" y="86"/>
                    <a:pt x="157" y="86"/>
                  </a:cubicBezTo>
                  <a:cubicBezTo>
                    <a:pt x="151" y="98"/>
                    <a:pt x="136" y="104"/>
                    <a:pt x="124" y="97"/>
                  </a:cubicBezTo>
                  <a:cubicBezTo>
                    <a:pt x="111" y="91"/>
                    <a:pt x="106" y="76"/>
                    <a:pt x="112" y="64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41" y="6"/>
                    <a:pt x="150" y="0"/>
                    <a:pt x="159" y="0"/>
                  </a:cubicBezTo>
                  <a:cubicBezTo>
                    <a:pt x="169" y="0"/>
                    <a:pt x="177" y="6"/>
                    <a:pt x="182" y="14"/>
                  </a:cubicBezTo>
                  <a:cubicBezTo>
                    <a:pt x="217" y="85"/>
                    <a:pt x="217" y="85"/>
                    <a:pt x="217" y="85"/>
                  </a:cubicBezTo>
                  <a:cubicBezTo>
                    <a:pt x="295" y="97"/>
                    <a:pt x="295" y="97"/>
                    <a:pt x="295" y="97"/>
                  </a:cubicBezTo>
                  <a:cubicBezTo>
                    <a:pt x="304" y="98"/>
                    <a:pt x="312" y="105"/>
                    <a:pt x="315" y="114"/>
                  </a:cubicBezTo>
                  <a:cubicBezTo>
                    <a:pt x="318" y="123"/>
                    <a:pt x="316" y="133"/>
                    <a:pt x="309" y="140"/>
                  </a:cubicBezTo>
                  <a:cubicBezTo>
                    <a:pt x="252" y="195"/>
                    <a:pt x="252" y="195"/>
                    <a:pt x="252" y="195"/>
                  </a:cubicBezTo>
                  <a:cubicBezTo>
                    <a:pt x="266" y="273"/>
                    <a:pt x="266" y="273"/>
                    <a:pt x="266" y="273"/>
                  </a:cubicBezTo>
                  <a:cubicBezTo>
                    <a:pt x="267" y="282"/>
                    <a:pt x="263" y="292"/>
                    <a:pt x="256" y="297"/>
                  </a:cubicBezTo>
                  <a:cubicBezTo>
                    <a:pt x="248" y="303"/>
                    <a:pt x="238" y="304"/>
                    <a:pt x="229" y="299"/>
                  </a:cubicBezTo>
                  <a:cubicBezTo>
                    <a:pt x="159" y="262"/>
                    <a:pt x="159" y="262"/>
                    <a:pt x="159" y="262"/>
                  </a:cubicBezTo>
                  <a:cubicBezTo>
                    <a:pt x="89" y="299"/>
                    <a:pt x="89" y="299"/>
                    <a:pt x="89" y="299"/>
                  </a:cubicBezTo>
                  <a:cubicBezTo>
                    <a:pt x="85" y="301"/>
                    <a:pt x="81" y="302"/>
                    <a:pt x="77" y="30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26" name="Freeform 179">
              <a:extLst>
                <a:ext uri="{FF2B5EF4-FFF2-40B4-BE49-F238E27FC236}">
                  <a16:creationId xmlns:a16="http://schemas.microsoft.com/office/drawing/2014/main" id="{EAE37164-9692-49A5-AD72-116BCCBEE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3225" y="5696842"/>
              <a:ext cx="141998" cy="86115"/>
            </a:xfrm>
            <a:custGeom>
              <a:avLst/>
              <a:gdLst>
                <a:gd name="T0" fmla="*/ 564 w 590"/>
                <a:gd name="T1" fmla="*/ 358 h 358"/>
                <a:gd name="T2" fmla="*/ 539 w 590"/>
                <a:gd name="T3" fmla="*/ 333 h 358"/>
                <a:gd name="T4" fmla="*/ 539 w 590"/>
                <a:gd name="T5" fmla="*/ 262 h 358"/>
                <a:gd name="T6" fmla="*/ 514 w 590"/>
                <a:gd name="T7" fmla="*/ 110 h 358"/>
                <a:gd name="T8" fmla="*/ 496 w 590"/>
                <a:gd name="T9" fmla="*/ 102 h 358"/>
                <a:gd name="T10" fmla="*/ 94 w 590"/>
                <a:gd name="T11" fmla="*/ 102 h 358"/>
                <a:gd name="T12" fmla="*/ 75 w 590"/>
                <a:gd name="T13" fmla="*/ 110 h 358"/>
                <a:gd name="T14" fmla="*/ 50 w 590"/>
                <a:gd name="T15" fmla="*/ 262 h 358"/>
                <a:gd name="T16" fmla="*/ 50 w 590"/>
                <a:gd name="T17" fmla="*/ 333 h 358"/>
                <a:gd name="T18" fmla="*/ 25 w 590"/>
                <a:gd name="T19" fmla="*/ 358 h 358"/>
                <a:gd name="T20" fmla="*/ 0 w 590"/>
                <a:gd name="T21" fmla="*/ 333 h 358"/>
                <a:gd name="T22" fmla="*/ 0 w 590"/>
                <a:gd name="T23" fmla="*/ 262 h 358"/>
                <a:gd name="T24" fmla="*/ 51 w 590"/>
                <a:gd name="T25" fmla="*/ 66 h 358"/>
                <a:gd name="T26" fmla="*/ 75 w 590"/>
                <a:gd name="T27" fmla="*/ 55 h 358"/>
                <a:gd name="T28" fmla="*/ 514 w 590"/>
                <a:gd name="T29" fmla="*/ 55 h 358"/>
                <a:gd name="T30" fmla="*/ 538 w 590"/>
                <a:gd name="T31" fmla="*/ 66 h 358"/>
                <a:gd name="T32" fmla="*/ 589 w 590"/>
                <a:gd name="T33" fmla="*/ 262 h 358"/>
                <a:gd name="T34" fmla="*/ 589 w 590"/>
                <a:gd name="T35" fmla="*/ 333 h 358"/>
                <a:gd name="T36" fmla="*/ 564 w 590"/>
                <a:gd name="T37" fmla="*/ 358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0" h="358">
                  <a:moveTo>
                    <a:pt x="564" y="358"/>
                  </a:moveTo>
                  <a:cubicBezTo>
                    <a:pt x="550" y="358"/>
                    <a:pt x="539" y="346"/>
                    <a:pt x="539" y="333"/>
                  </a:cubicBezTo>
                  <a:cubicBezTo>
                    <a:pt x="539" y="262"/>
                    <a:pt x="539" y="262"/>
                    <a:pt x="539" y="262"/>
                  </a:cubicBezTo>
                  <a:cubicBezTo>
                    <a:pt x="540" y="192"/>
                    <a:pt x="528" y="119"/>
                    <a:pt x="514" y="110"/>
                  </a:cubicBezTo>
                  <a:cubicBezTo>
                    <a:pt x="510" y="107"/>
                    <a:pt x="504" y="105"/>
                    <a:pt x="496" y="102"/>
                  </a:cubicBezTo>
                  <a:cubicBezTo>
                    <a:pt x="366" y="51"/>
                    <a:pt x="223" y="51"/>
                    <a:pt x="94" y="102"/>
                  </a:cubicBezTo>
                  <a:cubicBezTo>
                    <a:pt x="86" y="105"/>
                    <a:pt x="80" y="107"/>
                    <a:pt x="75" y="110"/>
                  </a:cubicBezTo>
                  <a:cubicBezTo>
                    <a:pt x="62" y="119"/>
                    <a:pt x="50" y="192"/>
                    <a:pt x="50" y="262"/>
                  </a:cubicBezTo>
                  <a:cubicBezTo>
                    <a:pt x="50" y="333"/>
                    <a:pt x="50" y="333"/>
                    <a:pt x="50" y="333"/>
                  </a:cubicBezTo>
                  <a:cubicBezTo>
                    <a:pt x="50" y="346"/>
                    <a:pt x="39" y="358"/>
                    <a:pt x="25" y="358"/>
                  </a:cubicBezTo>
                  <a:cubicBezTo>
                    <a:pt x="12" y="358"/>
                    <a:pt x="0" y="346"/>
                    <a:pt x="0" y="333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12"/>
                    <a:pt x="4" y="92"/>
                    <a:pt x="51" y="66"/>
                  </a:cubicBezTo>
                  <a:cubicBezTo>
                    <a:pt x="57" y="63"/>
                    <a:pt x="65" y="59"/>
                    <a:pt x="75" y="55"/>
                  </a:cubicBezTo>
                  <a:cubicBezTo>
                    <a:pt x="217" y="0"/>
                    <a:pt x="373" y="0"/>
                    <a:pt x="514" y="55"/>
                  </a:cubicBezTo>
                  <a:cubicBezTo>
                    <a:pt x="524" y="59"/>
                    <a:pt x="533" y="63"/>
                    <a:pt x="538" y="66"/>
                  </a:cubicBezTo>
                  <a:cubicBezTo>
                    <a:pt x="586" y="92"/>
                    <a:pt x="590" y="212"/>
                    <a:pt x="589" y="262"/>
                  </a:cubicBezTo>
                  <a:cubicBezTo>
                    <a:pt x="589" y="333"/>
                    <a:pt x="589" y="333"/>
                    <a:pt x="589" y="333"/>
                  </a:cubicBezTo>
                  <a:cubicBezTo>
                    <a:pt x="589" y="346"/>
                    <a:pt x="578" y="358"/>
                    <a:pt x="564" y="35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27" name="Freeform 180">
              <a:extLst>
                <a:ext uri="{FF2B5EF4-FFF2-40B4-BE49-F238E27FC236}">
                  <a16:creationId xmlns:a16="http://schemas.microsoft.com/office/drawing/2014/main" id="{84BC7410-4A43-4A77-B3C4-39B69C044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5289" y="5606147"/>
              <a:ext cx="80618" cy="90696"/>
            </a:xfrm>
            <a:custGeom>
              <a:avLst/>
              <a:gdLst>
                <a:gd name="T0" fmla="*/ 168 w 336"/>
                <a:gd name="T1" fmla="*/ 376 h 376"/>
                <a:gd name="T2" fmla="*/ 0 w 336"/>
                <a:gd name="T3" fmla="*/ 208 h 376"/>
                <a:gd name="T4" fmla="*/ 0 w 336"/>
                <a:gd name="T5" fmla="*/ 168 h 376"/>
                <a:gd name="T6" fmla="*/ 25 w 336"/>
                <a:gd name="T7" fmla="*/ 80 h 376"/>
                <a:gd name="T8" fmla="*/ 60 w 336"/>
                <a:gd name="T9" fmla="*/ 72 h 376"/>
                <a:gd name="T10" fmla="*/ 68 w 336"/>
                <a:gd name="T11" fmla="*/ 106 h 376"/>
                <a:gd name="T12" fmla="*/ 51 w 336"/>
                <a:gd name="T13" fmla="*/ 168 h 376"/>
                <a:gd name="T14" fmla="*/ 51 w 336"/>
                <a:gd name="T15" fmla="*/ 208 h 376"/>
                <a:gd name="T16" fmla="*/ 168 w 336"/>
                <a:gd name="T17" fmla="*/ 326 h 376"/>
                <a:gd name="T18" fmla="*/ 286 w 336"/>
                <a:gd name="T19" fmla="*/ 208 h 376"/>
                <a:gd name="T20" fmla="*/ 286 w 336"/>
                <a:gd name="T21" fmla="*/ 168 h 376"/>
                <a:gd name="T22" fmla="*/ 168 w 336"/>
                <a:gd name="T23" fmla="*/ 50 h 376"/>
                <a:gd name="T24" fmla="*/ 114 w 336"/>
                <a:gd name="T25" fmla="*/ 64 h 376"/>
                <a:gd name="T26" fmla="*/ 80 w 336"/>
                <a:gd name="T27" fmla="*/ 53 h 376"/>
                <a:gd name="T28" fmla="*/ 91 w 336"/>
                <a:gd name="T29" fmla="*/ 19 h 376"/>
                <a:gd name="T30" fmla="*/ 168 w 336"/>
                <a:gd name="T31" fmla="*/ 0 h 376"/>
                <a:gd name="T32" fmla="*/ 336 w 336"/>
                <a:gd name="T33" fmla="*/ 168 h 376"/>
                <a:gd name="T34" fmla="*/ 336 w 336"/>
                <a:gd name="T35" fmla="*/ 208 h 376"/>
                <a:gd name="T36" fmla="*/ 168 w 336"/>
                <a:gd name="T37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6" h="376">
                  <a:moveTo>
                    <a:pt x="168" y="376"/>
                  </a:moveTo>
                  <a:cubicBezTo>
                    <a:pt x="76" y="376"/>
                    <a:pt x="0" y="301"/>
                    <a:pt x="0" y="208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37"/>
                    <a:pt x="9" y="106"/>
                    <a:pt x="25" y="80"/>
                  </a:cubicBezTo>
                  <a:cubicBezTo>
                    <a:pt x="33" y="68"/>
                    <a:pt x="48" y="65"/>
                    <a:pt x="60" y="72"/>
                  </a:cubicBezTo>
                  <a:cubicBezTo>
                    <a:pt x="72" y="79"/>
                    <a:pt x="75" y="95"/>
                    <a:pt x="68" y="106"/>
                  </a:cubicBezTo>
                  <a:cubicBezTo>
                    <a:pt x="57" y="125"/>
                    <a:pt x="51" y="146"/>
                    <a:pt x="51" y="168"/>
                  </a:cubicBezTo>
                  <a:cubicBezTo>
                    <a:pt x="51" y="208"/>
                    <a:pt x="51" y="208"/>
                    <a:pt x="51" y="208"/>
                  </a:cubicBezTo>
                  <a:cubicBezTo>
                    <a:pt x="51" y="273"/>
                    <a:pt x="103" y="326"/>
                    <a:pt x="168" y="326"/>
                  </a:cubicBezTo>
                  <a:cubicBezTo>
                    <a:pt x="233" y="326"/>
                    <a:pt x="286" y="273"/>
                    <a:pt x="286" y="208"/>
                  </a:cubicBezTo>
                  <a:cubicBezTo>
                    <a:pt x="286" y="168"/>
                    <a:pt x="286" y="168"/>
                    <a:pt x="286" y="168"/>
                  </a:cubicBezTo>
                  <a:cubicBezTo>
                    <a:pt x="286" y="103"/>
                    <a:pt x="233" y="50"/>
                    <a:pt x="168" y="50"/>
                  </a:cubicBezTo>
                  <a:cubicBezTo>
                    <a:pt x="149" y="50"/>
                    <a:pt x="131" y="55"/>
                    <a:pt x="114" y="64"/>
                  </a:cubicBezTo>
                  <a:cubicBezTo>
                    <a:pt x="102" y="70"/>
                    <a:pt x="87" y="65"/>
                    <a:pt x="80" y="53"/>
                  </a:cubicBezTo>
                  <a:cubicBezTo>
                    <a:pt x="74" y="41"/>
                    <a:pt x="78" y="26"/>
                    <a:pt x="91" y="19"/>
                  </a:cubicBezTo>
                  <a:cubicBezTo>
                    <a:pt x="114" y="7"/>
                    <a:pt x="141" y="0"/>
                    <a:pt x="168" y="0"/>
                  </a:cubicBezTo>
                  <a:cubicBezTo>
                    <a:pt x="261" y="0"/>
                    <a:pt x="336" y="76"/>
                    <a:pt x="336" y="168"/>
                  </a:cubicBezTo>
                  <a:cubicBezTo>
                    <a:pt x="336" y="208"/>
                    <a:pt x="336" y="208"/>
                    <a:pt x="336" y="208"/>
                  </a:cubicBezTo>
                  <a:cubicBezTo>
                    <a:pt x="336" y="301"/>
                    <a:pt x="261" y="376"/>
                    <a:pt x="168" y="37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28" name="Freeform 181">
              <a:extLst>
                <a:ext uri="{FF2B5EF4-FFF2-40B4-BE49-F238E27FC236}">
                  <a16:creationId xmlns:a16="http://schemas.microsoft.com/office/drawing/2014/main" id="{403464AF-2BD7-4008-8A59-CFEB430BB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6956" y="5721577"/>
              <a:ext cx="106269" cy="85199"/>
            </a:xfrm>
            <a:custGeom>
              <a:avLst/>
              <a:gdLst>
                <a:gd name="T0" fmla="*/ 26 w 442"/>
                <a:gd name="T1" fmla="*/ 355 h 355"/>
                <a:gd name="T2" fmla="*/ 1 w 442"/>
                <a:gd name="T3" fmla="*/ 330 h 355"/>
                <a:gd name="T4" fmla="*/ 1 w 442"/>
                <a:gd name="T5" fmla="*/ 260 h 355"/>
                <a:gd name="T6" fmla="*/ 52 w 442"/>
                <a:gd name="T7" fmla="*/ 64 h 355"/>
                <a:gd name="T8" fmla="*/ 76 w 442"/>
                <a:gd name="T9" fmla="*/ 53 h 355"/>
                <a:gd name="T10" fmla="*/ 420 w 442"/>
                <a:gd name="T11" fmla="*/ 25 h 355"/>
                <a:gd name="T12" fmla="*/ 439 w 442"/>
                <a:gd name="T13" fmla="*/ 54 h 355"/>
                <a:gd name="T14" fmla="*/ 409 w 442"/>
                <a:gd name="T15" fmla="*/ 74 h 355"/>
                <a:gd name="T16" fmla="*/ 94 w 442"/>
                <a:gd name="T17" fmla="*/ 100 h 355"/>
                <a:gd name="T18" fmla="*/ 76 w 442"/>
                <a:gd name="T19" fmla="*/ 108 h 355"/>
                <a:gd name="T20" fmla="*/ 51 w 442"/>
                <a:gd name="T21" fmla="*/ 260 h 355"/>
                <a:gd name="T22" fmla="*/ 51 w 442"/>
                <a:gd name="T23" fmla="*/ 330 h 355"/>
                <a:gd name="T24" fmla="*/ 26 w 442"/>
                <a:gd name="T25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2" h="355">
                  <a:moveTo>
                    <a:pt x="26" y="355"/>
                  </a:moveTo>
                  <a:cubicBezTo>
                    <a:pt x="12" y="355"/>
                    <a:pt x="1" y="344"/>
                    <a:pt x="1" y="330"/>
                  </a:cubicBezTo>
                  <a:cubicBezTo>
                    <a:pt x="1" y="260"/>
                    <a:pt x="1" y="260"/>
                    <a:pt x="1" y="260"/>
                  </a:cubicBezTo>
                  <a:cubicBezTo>
                    <a:pt x="0" y="210"/>
                    <a:pt x="4" y="90"/>
                    <a:pt x="52" y="64"/>
                  </a:cubicBezTo>
                  <a:cubicBezTo>
                    <a:pt x="57" y="61"/>
                    <a:pt x="65" y="57"/>
                    <a:pt x="76" y="53"/>
                  </a:cubicBezTo>
                  <a:cubicBezTo>
                    <a:pt x="185" y="10"/>
                    <a:pt x="304" y="0"/>
                    <a:pt x="420" y="25"/>
                  </a:cubicBezTo>
                  <a:cubicBezTo>
                    <a:pt x="433" y="27"/>
                    <a:pt x="442" y="41"/>
                    <a:pt x="439" y="54"/>
                  </a:cubicBezTo>
                  <a:cubicBezTo>
                    <a:pt x="436" y="68"/>
                    <a:pt x="423" y="76"/>
                    <a:pt x="409" y="74"/>
                  </a:cubicBezTo>
                  <a:cubicBezTo>
                    <a:pt x="303" y="51"/>
                    <a:pt x="194" y="60"/>
                    <a:pt x="94" y="100"/>
                  </a:cubicBezTo>
                  <a:cubicBezTo>
                    <a:pt x="86" y="103"/>
                    <a:pt x="80" y="105"/>
                    <a:pt x="76" y="108"/>
                  </a:cubicBezTo>
                  <a:cubicBezTo>
                    <a:pt x="62" y="117"/>
                    <a:pt x="50" y="189"/>
                    <a:pt x="51" y="260"/>
                  </a:cubicBezTo>
                  <a:cubicBezTo>
                    <a:pt x="51" y="330"/>
                    <a:pt x="51" y="330"/>
                    <a:pt x="51" y="330"/>
                  </a:cubicBezTo>
                  <a:cubicBezTo>
                    <a:pt x="51" y="344"/>
                    <a:pt x="40" y="355"/>
                    <a:pt x="26" y="3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29" name="Freeform 182">
              <a:extLst>
                <a:ext uri="{FF2B5EF4-FFF2-40B4-BE49-F238E27FC236}">
                  <a16:creationId xmlns:a16="http://schemas.microsoft.com/office/drawing/2014/main" id="{5D47774B-BF2F-4646-B761-CB762A6E1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9936" y="5630882"/>
              <a:ext cx="80618" cy="89779"/>
            </a:xfrm>
            <a:custGeom>
              <a:avLst/>
              <a:gdLst>
                <a:gd name="T0" fmla="*/ 168 w 336"/>
                <a:gd name="T1" fmla="*/ 376 h 376"/>
                <a:gd name="T2" fmla="*/ 0 w 336"/>
                <a:gd name="T3" fmla="*/ 208 h 376"/>
                <a:gd name="T4" fmla="*/ 0 w 336"/>
                <a:gd name="T5" fmla="*/ 168 h 376"/>
                <a:gd name="T6" fmla="*/ 25 w 336"/>
                <a:gd name="T7" fmla="*/ 80 h 376"/>
                <a:gd name="T8" fmla="*/ 59 w 336"/>
                <a:gd name="T9" fmla="*/ 72 h 376"/>
                <a:gd name="T10" fmla="*/ 67 w 336"/>
                <a:gd name="T11" fmla="*/ 106 h 376"/>
                <a:gd name="T12" fmla="*/ 50 w 336"/>
                <a:gd name="T13" fmla="*/ 168 h 376"/>
                <a:gd name="T14" fmla="*/ 50 w 336"/>
                <a:gd name="T15" fmla="*/ 208 h 376"/>
                <a:gd name="T16" fmla="*/ 168 w 336"/>
                <a:gd name="T17" fmla="*/ 326 h 376"/>
                <a:gd name="T18" fmla="*/ 285 w 336"/>
                <a:gd name="T19" fmla="*/ 208 h 376"/>
                <a:gd name="T20" fmla="*/ 285 w 336"/>
                <a:gd name="T21" fmla="*/ 168 h 376"/>
                <a:gd name="T22" fmla="*/ 168 w 336"/>
                <a:gd name="T23" fmla="*/ 50 h 376"/>
                <a:gd name="T24" fmla="*/ 113 w 336"/>
                <a:gd name="T25" fmla="*/ 64 h 376"/>
                <a:gd name="T26" fmla="*/ 79 w 336"/>
                <a:gd name="T27" fmla="*/ 53 h 376"/>
                <a:gd name="T28" fmla="*/ 90 w 336"/>
                <a:gd name="T29" fmla="*/ 19 h 376"/>
                <a:gd name="T30" fmla="*/ 168 w 336"/>
                <a:gd name="T31" fmla="*/ 0 h 376"/>
                <a:gd name="T32" fmla="*/ 336 w 336"/>
                <a:gd name="T33" fmla="*/ 168 h 376"/>
                <a:gd name="T34" fmla="*/ 336 w 336"/>
                <a:gd name="T35" fmla="*/ 208 h 376"/>
                <a:gd name="T36" fmla="*/ 168 w 336"/>
                <a:gd name="T37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6" h="376">
                  <a:moveTo>
                    <a:pt x="168" y="376"/>
                  </a:moveTo>
                  <a:cubicBezTo>
                    <a:pt x="75" y="376"/>
                    <a:pt x="0" y="301"/>
                    <a:pt x="0" y="208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37"/>
                    <a:pt x="8" y="106"/>
                    <a:pt x="25" y="80"/>
                  </a:cubicBezTo>
                  <a:cubicBezTo>
                    <a:pt x="32" y="68"/>
                    <a:pt x="47" y="64"/>
                    <a:pt x="59" y="72"/>
                  </a:cubicBezTo>
                  <a:cubicBezTo>
                    <a:pt x="71" y="79"/>
                    <a:pt x="75" y="94"/>
                    <a:pt x="67" y="106"/>
                  </a:cubicBezTo>
                  <a:cubicBezTo>
                    <a:pt x="56" y="125"/>
                    <a:pt x="50" y="146"/>
                    <a:pt x="50" y="168"/>
                  </a:cubicBezTo>
                  <a:cubicBezTo>
                    <a:pt x="50" y="208"/>
                    <a:pt x="50" y="208"/>
                    <a:pt x="50" y="208"/>
                  </a:cubicBezTo>
                  <a:cubicBezTo>
                    <a:pt x="50" y="273"/>
                    <a:pt x="103" y="326"/>
                    <a:pt x="168" y="326"/>
                  </a:cubicBezTo>
                  <a:cubicBezTo>
                    <a:pt x="233" y="326"/>
                    <a:pt x="285" y="273"/>
                    <a:pt x="285" y="208"/>
                  </a:cubicBezTo>
                  <a:cubicBezTo>
                    <a:pt x="285" y="168"/>
                    <a:pt x="285" y="168"/>
                    <a:pt x="285" y="168"/>
                  </a:cubicBezTo>
                  <a:cubicBezTo>
                    <a:pt x="285" y="103"/>
                    <a:pt x="233" y="50"/>
                    <a:pt x="168" y="50"/>
                  </a:cubicBezTo>
                  <a:cubicBezTo>
                    <a:pt x="148" y="50"/>
                    <a:pt x="130" y="55"/>
                    <a:pt x="113" y="64"/>
                  </a:cubicBezTo>
                  <a:cubicBezTo>
                    <a:pt x="101" y="70"/>
                    <a:pt x="86" y="65"/>
                    <a:pt x="79" y="53"/>
                  </a:cubicBezTo>
                  <a:cubicBezTo>
                    <a:pt x="73" y="41"/>
                    <a:pt x="78" y="25"/>
                    <a:pt x="90" y="19"/>
                  </a:cubicBezTo>
                  <a:cubicBezTo>
                    <a:pt x="114" y="7"/>
                    <a:pt x="141" y="0"/>
                    <a:pt x="168" y="0"/>
                  </a:cubicBezTo>
                  <a:cubicBezTo>
                    <a:pt x="260" y="0"/>
                    <a:pt x="336" y="75"/>
                    <a:pt x="336" y="168"/>
                  </a:cubicBezTo>
                  <a:cubicBezTo>
                    <a:pt x="336" y="208"/>
                    <a:pt x="336" y="208"/>
                    <a:pt x="336" y="208"/>
                  </a:cubicBezTo>
                  <a:cubicBezTo>
                    <a:pt x="336" y="301"/>
                    <a:pt x="260" y="376"/>
                    <a:pt x="168" y="37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30" name="Freeform 183">
              <a:extLst>
                <a:ext uri="{FF2B5EF4-FFF2-40B4-BE49-F238E27FC236}">
                  <a16:creationId xmlns:a16="http://schemas.microsoft.com/office/drawing/2014/main" id="{0C763607-6EEA-442D-ADE5-2873C2C96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390" y="5721577"/>
              <a:ext cx="106269" cy="85199"/>
            </a:xfrm>
            <a:custGeom>
              <a:avLst/>
              <a:gdLst>
                <a:gd name="T0" fmla="*/ 416 w 441"/>
                <a:gd name="T1" fmla="*/ 355 h 355"/>
                <a:gd name="T2" fmla="*/ 391 w 441"/>
                <a:gd name="T3" fmla="*/ 330 h 355"/>
                <a:gd name="T4" fmla="*/ 391 w 441"/>
                <a:gd name="T5" fmla="*/ 260 h 355"/>
                <a:gd name="T6" fmla="*/ 366 w 441"/>
                <a:gd name="T7" fmla="*/ 108 h 355"/>
                <a:gd name="T8" fmla="*/ 347 w 441"/>
                <a:gd name="T9" fmla="*/ 100 h 355"/>
                <a:gd name="T10" fmla="*/ 32 w 441"/>
                <a:gd name="T11" fmla="*/ 74 h 355"/>
                <a:gd name="T12" fmla="*/ 2 w 441"/>
                <a:gd name="T13" fmla="*/ 54 h 355"/>
                <a:gd name="T14" fmla="*/ 22 w 441"/>
                <a:gd name="T15" fmla="*/ 25 h 355"/>
                <a:gd name="T16" fmla="*/ 366 w 441"/>
                <a:gd name="T17" fmla="*/ 53 h 355"/>
                <a:gd name="T18" fmla="*/ 390 w 441"/>
                <a:gd name="T19" fmla="*/ 64 h 355"/>
                <a:gd name="T20" fmla="*/ 441 w 441"/>
                <a:gd name="T21" fmla="*/ 260 h 355"/>
                <a:gd name="T22" fmla="*/ 441 w 441"/>
                <a:gd name="T23" fmla="*/ 330 h 355"/>
                <a:gd name="T24" fmla="*/ 416 w 441"/>
                <a:gd name="T25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1" h="355">
                  <a:moveTo>
                    <a:pt x="416" y="355"/>
                  </a:moveTo>
                  <a:cubicBezTo>
                    <a:pt x="402" y="355"/>
                    <a:pt x="391" y="344"/>
                    <a:pt x="391" y="330"/>
                  </a:cubicBezTo>
                  <a:cubicBezTo>
                    <a:pt x="391" y="260"/>
                    <a:pt x="391" y="260"/>
                    <a:pt x="391" y="260"/>
                  </a:cubicBezTo>
                  <a:cubicBezTo>
                    <a:pt x="391" y="189"/>
                    <a:pt x="380" y="117"/>
                    <a:pt x="366" y="108"/>
                  </a:cubicBezTo>
                  <a:cubicBezTo>
                    <a:pt x="362" y="105"/>
                    <a:pt x="355" y="103"/>
                    <a:pt x="347" y="100"/>
                  </a:cubicBezTo>
                  <a:cubicBezTo>
                    <a:pt x="247" y="60"/>
                    <a:pt x="138" y="51"/>
                    <a:pt x="32" y="74"/>
                  </a:cubicBezTo>
                  <a:cubicBezTo>
                    <a:pt x="19" y="76"/>
                    <a:pt x="5" y="68"/>
                    <a:pt x="2" y="54"/>
                  </a:cubicBezTo>
                  <a:cubicBezTo>
                    <a:pt x="0" y="41"/>
                    <a:pt x="8" y="27"/>
                    <a:pt x="22" y="25"/>
                  </a:cubicBezTo>
                  <a:cubicBezTo>
                    <a:pt x="137" y="0"/>
                    <a:pt x="256" y="10"/>
                    <a:pt x="366" y="53"/>
                  </a:cubicBezTo>
                  <a:cubicBezTo>
                    <a:pt x="376" y="57"/>
                    <a:pt x="384" y="61"/>
                    <a:pt x="390" y="64"/>
                  </a:cubicBezTo>
                  <a:cubicBezTo>
                    <a:pt x="437" y="90"/>
                    <a:pt x="441" y="210"/>
                    <a:pt x="441" y="260"/>
                  </a:cubicBezTo>
                  <a:cubicBezTo>
                    <a:pt x="441" y="330"/>
                    <a:pt x="441" y="330"/>
                    <a:pt x="441" y="330"/>
                  </a:cubicBezTo>
                  <a:cubicBezTo>
                    <a:pt x="441" y="344"/>
                    <a:pt x="430" y="355"/>
                    <a:pt x="416" y="3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  <p:sp>
          <p:nvSpPr>
            <p:cNvPr id="131" name="Freeform 184">
              <a:extLst>
                <a:ext uri="{FF2B5EF4-FFF2-40B4-BE49-F238E27FC236}">
                  <a16:creationId xmlns:a16="http://schemas.microsoft.com/office/drawing/2014/main" id="{C1881F53-08EC-4081-9420-6D231EE04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0642" y="5630882"/>
              <a:ext cx="80618" cy="89779"/>
            </a:xfrm>
            <a:custGeom>
              <a:avLst/>
              <a:gdLst>
                <a:gd name="T0" fmla="*/ 168 w 336"/>
                <a:gd name="T1" fmla="*/ 376 h 376"/>
                <a:gd name="T2" fmla="*/ 0 w 336"/>
                <a:gd name="T3" fmla="*/ 208 h 376"/>
                <a:gd name="T4" fmla="*/ 0 w 336"/>
                <a:gd name="T5" fmla="*/ 168 h 376"/>
                <a:gd name="T6" fmla="*/ 25 w 336"/>
                <a:gd name="T7" fmla="*/ 80 h 376"/>
                <a:gd name="T8" fmla="*/ 60 w 336"/>
                <a:gd name="T9" fmla="*/ 72 h 376"/>
                <a:gd name="T10" fmla="*/ 68 w 336"/>
                <a:gd name="T11" fmla="*/ 106 h 376"/>
                <a:gd name="T12" fmla="*/ 50 w 336"/>
                <a:gd name="T13" fmla="*/ 168 h 376"/>
                <a:gd name="T14" fmla="*/ 50 w 336"/>
                <a:gd name="T15" fmla="*/ 208 h 376"/>
                <a:gd name="T16" fmla="*/ 168 w 336"/>
                <a:gd name="T17" fmla="*/ 326 h 376"/>
                <a:gd name="T18" fmla="*/ 286 w 336"/>
                <a:gd name="T19" fmla="*/ 208 h 376"/>
                <a:gd name="T20" fmla="*/ 286 w 336"/>
                <a:gd name="T21" fmla="*/ 168 h 376"/>
                <a:gd name="T22" fmla="*/ 168 w 336"/>
                <a:gd name="T23" fmla="*/ 50 h 376"/>
                <a:gd name="T24" fmla="*/ 114 w 336"/>
                <a:gd name="T25" fmla="*/ 64 h 376"/>
                <a:gd name="T26" fmla="*/ 80 w 336"/>
                <a:gd name="T27" fmla="*/ 53 h 376"/>
                <a:gd name="T28" fmla="*/ 90 w 336"/>
                <a:gd name="T29" fmla="*/ 19 h 376"/>
                <a:gd name="T30" fmla="*/ 168 w 336"/>
                <a:gd name="T31" fmla="*/ 0 h 376"/>
                <a:gd name="T32" fmla="*/ 336 w 336"/>
                <a:gd name="T33" fmla="*/ 168 h 376"/>
                <a:gd name="T34" fmla="*/ 336 w 336"/>
                <a:gd name="T35" fmla="*/ 208 h 376"/>
                <a:gd name="T36" fmla="*/ 168 w 336"/>
                <a:gd name="T37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6" h="376">
                  <a:moveTo>
                    <a:pt x="168" y="376"/>
                  </a:moveTo>
                  <a:cubicBezTo>
                    <a:pt x="75" y="376"/>
                    <a:pt x="0" y="301"/>
                    <a:pt x="0" y="208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37"/>
                    <a:pt x="9" y="106"/>
                    <a:pt x="25" y="80"/>
                  </a:cubicBezTo>
                  <a:cubicBezTo>
                    <a:pt x="32" y="68"/>
                    <a:pt x="48" y="64"/>
                    <a:pt x="60" y="72"/>
                  </a:cubicBezTo>
                  <a:cubicBezTo>
                    <a:pt x="71" y="79"/>
                    <a:pt x="75" y="94"/>
                    <a:pt x="68" y="106"/>
                  </a:cubicBezTo>
                  <a:cubicBezTo>
                    <a:pt x="56" y="125"/>
                    <a:pt x="50" y="146"/>
                    <a:pt x="50" y="168"/>
                  </a:cubicBezTo>
                  <a:cubicBezTo>
                    <a:pt x="50" y="208"/>
                    <a:pt x="50" y="208"/>
                    <a:pt x="50" y="208"/>
                  </a:cubicBezTo>
                  <a:cubicBezTo>
                    <a:pt x="50" y="273"/>
                    <a:pt x="103" y="326"/>
                    <a:pt x="168" y="326"/>
                  </a:cubicBezTo>
                  <a:cubicBezTo>
                    <a:pt x="233" y="326"/>
                    <a:pt x="286" y="273"/>
                    <a:pt x="286" y="208"/>
                  </a:cubicBezTo>
                  <a:cubicBezTo>
                    <a:pt x="286" y="168"/>
                    <a:pt x="286" y="168"/>
                    <a:pt x="286" y="168"/>
                  </a:cubicBezTo>
                  <a:cubicBezTo>
                    <a:pt x="286" y="103"/>
                    <a:pt x="233" y="50"/>
                    <a:pt x="168" y="50"/>
                  </a:cubicBezTo>
                  <a:cubicBezTo>
                    <a:pt x="149" y="50"/>
                    <a:pt x="130" y="55"/>
                    <a:pt x="114" y="64"/>
                  </a:cubicBezTo>
                  <a:cubicBezTo>
                    <a:pt x="101" y="70"/>
                    <a:pt x="86" y="65"/>
                    <a:pt x="80" y="53"/>
                  </a:cubicBezTo>
                  <a:cubicBezTo>
                    <a:pt x="73" y="41"/>
                    <a:pt x="78" y="26"/>
                    <a:pt x="90" y="19"/>
                  </a:cubicBezTo>
                  <a:cubicBezTo>
                    <a:pt x="114" y="7"/>
                    <a:pt x="141" y="0"/>
                    <a:pt x="168" y="0"/>
                  </a:cubicBezTo>
                  <a:cubicBezTo>
                    <a:pt x="260" y="0"/>
                    <a:pt x="336" y="75"/>
                    <a:pt x="336" y="168"/>
                  </a:cubicBezTo>
                  <a:cubicBezTo>
                    <a:pt x="336" y="208"/>
                    <a:pt x="336" y="208"/>
                    <a:pt x="336" y="208"/>
                  </a:cubicBezTo>
                  <a:cubicBezTo>
                    <a:pt x="336" y="301"/>
                    <a:pt x="260" y="376"/>
                    <a:pt x="168" y="37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38709" tIns="19354" rIns="38709" bIns="19354" numCol="1" anchor="t" anchorCtr="0" compatLnSpc="1">
              <a:prstTxWarp prst="textNoShape">
                <a:avLst/>
              </a:prstTxWarp>
            </a:bodyPr>
            <a:lstStyle/>
            <a:p>
              <a:endParaRPr lang="nb-NO" sz="762"/>
            </a:p>
          </p:txBody>
        </p:sp>
      </p:grpSp>
      <p:sp>
        <p:nvSpPr>
          <p:cNvPr id="117" name="Title 1">
            <a:extLst>
              <a:ext uri="{FF2B5EF4-FFF2-40B4-BE49-F238E27FC236}">
                <a16:creationId xmlns:a16="http://schemas.microsoft.com/office/drawing/2014/main" id="{30CF57C9-90E9-4860-AB65-796790044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26" y="1765089"/>
            <a:ext cx="11125024" cy="467511"/>
          </a:xfrm>
        </p:spPr>
        <p:txBody>
          <a:bodyPr>
            <a:noAutofit/>
          </a:bodyPr>
          <a:lstStyle/>
          <a:p>
            <a:r>
              <a:rPr lang="nb-NO" sz="2400"/>
              <a:t>Campusprogrammet skal sikre helhetlige vurderinger og ivaretakelse av fremtidens campusutvikling ved OsloMet, sett i lys av samfunnsoppdraget </a:t>
            </a:r>
            <a:br>
              <a:rPr lang="nb-NO" sz="2400"/>
            </a:br>
            <a:r>
              <a:rPr lang="nb-NO" sz="2400"/>
              <a:t>og strategiske føringer</a:t>
            </a:r>
          </a:p>
        </p:txBody>
      </p:sp>
    </p:spTree>
    <p:extLst>
      <p:ext uri="{BB962C8B-B14F-4D97-AF65-F5344CB8AC3E}">
        <p14:creationId xmlns:p14="http://schemas.microsoft.com/office/powerpoint/2010/main" val="2588169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61DD5007-F54D-456E-BC68-B9888F16B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Oppsummerte innspill fra styreseminaret oktober 2020, til videre prosess</a:t>
            </a:r>
          </a:p>
        </p:txBody>
      </p:sp>
      <p:sp>
        <p:nvSpPr>
          <p:cNvPr id="2" name="Google Shape;128;g7347688f59_0_0">
            <a:extLst>
              <a:ext uri="{FF2B5EF4-FFF2-40B4-BE49-F238E27FC236}">
                <a16:creationId xmlns:a16="http://schemas.microsoft.com/office/drawing/2014/main" id="{7A2E282D-C5A1-45B9-BE5F-30B5DFB2FC57}"/>
              </a:ext>
            </a:extLst>
          </p:cNvPr>
          <p:cNvSpPr/>
          <p:nvPr/>
        </p:nvSpPr>
        <p:spPr>
          <a:xfrm>
            <a:off x="606315" y="3257497"/>
            <a:ext cx="5383390" cy="720000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txBody>
          <a:bodyPr spcFirstLastPara="1" wrap="square" lIns="64264" tIns="64264" rIns="64264" bIns="64264" anchor="ctr" anchorCtr="0">
            <a:noAutofit/>
          </a:bodyPr>
          <a:lstStyle/>
          <a:p>
            <a:pPr algn="ctr" defTabSz="642732">
              <a:buClr>
                <a:srgbClr val="000000"/>
              </a:buClr>
              <a:defRPr/>
            </a:pPr>
            <a:r>
              <a:rPr kumimoji="0" lang="nb-NO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Utdanningsprogram</a:t>
            </a:r>
            <a:r>
              <a:rPr kumimoji="0" lang="nb-NO" sz="1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: Fleksibelt og personlig tilpasset </a:t>
            </a:r>
            <a:r>
              <a:rPr lang="nb-NO" sz="1400" kern="0">
                <a:solidFill>
                  <a:srgbClr val="000000"/>
                </a:solidFill>
                <a:latin typeface="Arial" panose="020B0604020202020204"/>
                <a:cs typeface="Arial"/>
                <a:sym typeface="Arial"/>
              </a:rPr>
              <a:t>utdanningsprogram</a:t>
            </a:r>
            <a:r>
              <a:rPr kumimoji="0" lang="nb-NO" sz="1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som sikrer livslang og tverrfaglig læring</a:t>
            </a:r>
            <a:r>
              <a:rPr lang="nb-NO" sz="1400" kern="0">
                <a:solidFill>
                  <a:srgbClr val="000000"/>
                </a:solidFill>
                <a:latin typeface="Arial" panose="020B0604020202020204"/>
                <a:cs typeface="Arial"/>
                <a:sym typeface="Arial"/>
              </a:rPr>
              <a:t> </a:t>
            </a:r>
            <a:endParaRPr kumimoji="0" lang="nb-NO" sz="140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4" name="Google Shape;128;g7347688f59_0_0">
            <a:extLst>
              <a:ext uri="{FF2B5EF4-FFF2-40B4-BE49-F238E27FC236}">
                <a16:creationId xmlns:a16="http://schemas.microsoft.com/office/drawing/2014/main" id="{EBDED3BE-DD7E-48CC-B4F6-CB88F4AF0298}"/>
              </a:ext>
            </a:extLst>
          </p:cNvPr>
          <p:cNvSpPr/>
          <p:nvPr/>
        </p:nvSpPr>
        <p:spPr>
          <a:xfrm>
            <a:off x="6312233" y="2393069"/>
            <a:ext cx="5383390" cy="773431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  <a:prstDash val="dash"/>
          </a:ln>
        </p:spPr>
        <p:txBody>
          <a:bodyPr spcFirstLastPara="1" wrap="square" lIns="64264" tIns="64264" rIns="64264" bIns="64264" anchor="t" anchorCtr="0">
            <a:noAutofit/>
          </a:bodyPr>
          <a:lstStyle/>
          <a:p>
            <a:pPr marL="0" marR="0" lvl="0" indent="0" algn="ctr" defTabSz="642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b-NO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Tema 2:</a:t>
            </a:r>
          </a:p>
          <a:p>
            <a:pPr algn="ctr" defTabSz="642732">
              <a:buClr>
                <a:srgbClr val="000000"/>
              </a:buClr>
              <a:defRPr/>
            </a:pPr>
            <a:r>
              <a:rPr lang="nb-NO" sz="1400">
                <a:solidFill>
                  <a:srgbClr val="000000"/>
                </a:solidFill>
                <a:latin typeface="Arial"/>
                <a:cs typeface="Arial"/>
              </a:rPr>
              <a:t>Hvilke samarbeid med vår eksterne målgruppe bør vi legge til rette for slik at vi oppnår gjensidig utvikling, i dag og frem mot 2030</a:t>
            </a:r>
            <a:r>
              <a:rPr lang="nb-NO" sz="14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?</a:t>
            </a:r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28;g7347688f59_0_0">
            <a:extLst>
              <a:ext uri="{FF2B5EF4-FFF2-40B4-BE49-F238E27FC236}">
                <a16:creationId xmlns:a16="http://schemas.microsoft.com/office/drawing/2014/main" id="{91ABF131-3557-4FAF-B0E5-5453957AAEB0}"/>
              </a:ext>
            </a:extLst>
          </p:cNvPr>
          <p:cNvSpPr/>
          <p:nvPr/>
        </p:nvSpPr>
        <p:spPr>
          <a:xfrm>
            <a:off x="606315" y="2393069"/>
            <a:ext cx="5383390" cy="773431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  <a:prstDash val="dash"/>
          </a:ln>
        </p:spPr>
        <p:txBody>
          <a:bodyPr spcFirstLastPara="1" wrap="square" lIns="64264" tIns="64264" rIns="64264" bIns="64264" anchor="t" anchorCtr="0">
            <a:noAutofit/>
          </a:bodyPr>
          <a:lstStyle/>
          <a:p>
            <a:pPr marL="0" marR="0" lvl="0" indent="0" algn="ctr" defTabSz="642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b-NO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Tema 1:</a:t>
            </a:r>
          </a:p>
          <a:p>
            <a:pPr marL="0" marR="0" lvl="0" indent="0" algn="ctr" defTabSz="642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b-NO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Hvilke behov forventer vi at vår målgruppe vil ha, til fremtidens arbeidsplass eller studiested, fra i dag og frem mot 2030? </a:t>
            </a:r>
            <a:endParaRPr kumimoji="0" lang="nb-NO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  <a:p>
            <a:pPr marL="0" marR="0" lvl="0" indent="0" algn="ctr" defTabSz="642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nb-NO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28;g7347688f59_0_0">
            <a:extLst>
              <a:ext uri="{FF2B5EF4-FFF2-40B4-BE49-F238E27FC236}">
                <a16:creationId xmlns:a16="http://schemas.microsoft.com/office/drawing/2014/main" id="{8FAE4D52-D406-428B-BBBA-21335BED31EC}"/>
              </a:ext>
            </a:extLst>
          </p:cNvPr>
          <p:cNvSpPr/>
          <p:nvPr/>
        </p:nvSpPr>
        <p:spPr>
          <a:xfrm>
            <a:off x="606315" y="4030878"/>
            <a:ext cx="5383390" cy="720000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txBody>
          <a:bodyPr spcFirstLastPara="1" wrap="square" lIns="64264" tIns="64264" rIns="64264" bIns="64264" anchor="ctr" anchorCtr="0">
            <a:noAutofit/>
          </a:bodyPr>
          <a:lstStyle/>
          <a:p>
            <a:pPr marL="0" marR="0" lvl="0" indent="0" algn="ctr" defTabSz="642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nb-NO" sz="1400" b="1" kern="0">
                <a:solidFill>
                  <a:srgbClr val="000000"/>
                </a:solidFill>
                <a:latin typeface="Arial" panose="020B0604020202020204"/>
                <a:cs typeface="Arial"/>
                <a:sym typeface="Arial"/>
              </a:rPr>
              <a:t>Campusområdet</a:t>
            </a:r>
            <a:r>
              <a:rPr lang="nb-NO" sz="1400" kern="0">
                <a:solidFill>
                  <a:srgbClr val="000000"/>
                </a:solidFill>
                <a:latin typeface="Arial" panose="020B0604020202020204"/>
                <a:cs typeface="Arial"/>
                <a:sym typeface="Arial"/>
              </a:rPr>
              <a:t>: Sømløs overgang mellom fysiske og digitale arbeidsflater og lokasjoner, med fleksibilitet til </a:t>
            </a:r>
            <a:r>
              <a:rPr kumimoji="0" lang="nb-NO" sz="1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å ta i bruk nye arbeidsformer</a:t>
            </a:r>
            <a:endParaRPr lang="nb-NO" sz="1400" kern="0">
              <a:solidFill>
                <a:srgbClr val="000000"/>
              </a:solidFill>
              <a:latin typeface="Arial" panose="020B0604020202020204"/>
              <a:cs typeface="Arial"/>
              <a:sym typeface="Arial"/>
            </a:endParaRPr>
          </a:p>
        </p:txBody>
      </p:sp>
      <p:sp>
        <p:nvSpPr>
          <p:cNvPr id="13" name="Google Shape;128;g7347688f59_0_0">
            <a:extLst>
              <a:ext uri="{FF2B5EF4-FFF2-40B4-BE49-F238E27FC236}">
                <a16:creationId xmlns:a16="http://schemas.microsoft.com/office/drawing/2014/main" id="{139ACAA6-FA2C-40D6-9B14-324197BE3543}"/>
              </a:ext>
            </a:extLst>
          </p:cNvPr>
          <p:cNvSpPr/>
          <p:nvPr/>
        </p:nvSpPr>
        <p:spPr>
          <a:xfrm>
            <a:off x="606315" y="4809703"/>
            <a:ext cx="5383390" cy="720000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txBody>
          <a:bodyPr spcFirstLastPara="1" wrap="square" lIns="64264" tIns="64264" rIns="64264" bIns="64264" anchor="ctr" anchorCtr="0">
            <a:noAutofit/>
          </a:bodyPr>
          <a:lstStyle/>
          <a:p>
            <a:pPr algn="ctr" defTabSz="642732">
              <a:buClr>
                <a:srgbClr val="000000"/>
              </a:buClr>
              <a:defRPr/>
            </a:pPr>
            <a:r>
              <a:rPr lang="nb-NO" sz="1400" b="1"/>
              <a:t>Fysisk samhandling</a:t>
            </a:r>
            <a:r>
              <a:rPr lang="nb-NO" sz="1400"/>
              <a:t>: Ivaretar behovet for sosialt felleskap og muliggjør god samhandling </a:t>
            </a:r>
            <a:r>
              <a:rPr lang="nb-NO" sz="1400" kern="0">
                <a:solidFill>
                  <a:srgbClr val="000000"/>
                </a:solidFill>
                <a:latin typeface="Arial" panose="020B0604020202020204"/>
                <a:cs typeface="Arial"/>
                <a:sym typeface="Arial"/>
              </a:rPr>
              <a:t>på tvers av aktører i økosystemet</a:t>
            </a:r>
          </a:p>
        </p:txBody>
      </p:sp>
      <p:sp>
        <p:nvSpPr>
          <p:cNvPr id="21" name="Google Shape;128;g7347688f59_0_0">
            <a:extLst>
              <a:ext uri="{FF2B5EF4-FFF2-40B4-BE49-F238E27FC236}">
                <a16:creationId xmlns:a16="http://schemas.microsoft.com/office/drawing/2014/main" id="{FA0A456B-6208-4EC8-96C1-C65E7C727A4D}"/>
              </a:ext>
            </a:extLst>
          </p:cNvPr>
          <p:cNvSpPr/>
          <p:nvPr/>
        </p:nvSpPr>
        <p:spPr>
          <a:xfrm>
            <a:off x="6312233" y="3257497"/>
            <a:ext cx="5383390" cy="720000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txBody>
          <a:bodyPr spcFirstLastPara="1" wrap="square" lIns="64264" tIns="64264" rIns="64264" bIns="64264" anchor="ctr" anchorCtr="0">
            <a:noAutofit/>
          </a:bodyPr>
          <a:lstStyle/>
          <a:p>
            <a:pPr marL="0" marR="0" lvl="0" indent="0" algn="ctr" defTabSz="642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nb-NO" sz="1400" b="1" kern="0">
                <a:solidFill>
                  <a:srgbClr val="000000"/>
                </a:solidFill>
                <a:latin typeface="Arial" panose="020B0604020202020204"/>
                <a:cs typeface="Arial"/>
                <a:sym typeface="Arial"/>
              </a:rPr>
              <a:t>Reelle behov</a:t>
            </a:r>
            <a:r>
              <a:rPr lang="nb-NO" sz="1400" kern="0">
                <a:solidFill>
                  <a:srgbClr val="000000"/>
                </a:solidFill>
                <a:latin typeface="Arial" panose="020B0604020202020204"/>
                <a:cs typeface="Arial"/>
                <a:sym typeface="Arial"/>
              </a:rPr>
              <a:t>: Samarbeid må oppstå fra et faglig initiativ med utgangspunkt i reelle behov, og operasjonaliseres på instituttnivå</a:t>
            </a:r>
            <a:endParaRPr lang="nb-NO" sz="1400" b="1" kern="0">
              <a:solidFill>
                <a:srgbClr val="000000"/>
              </a:solidFill>
              <a:latin typeface="Arial" panose="020B0604020202020204"/>
              <a:cs typeface="Arial"/>
              <a:sym typeface="Arial"/>
            </a:endParaRPr>
          </a:p>
        </p:txBody>
      </p:sp>
      <p:sp>
        <p:nvSpPr>
          <p:cNvPr id="22" name="Google Shape;128;g7347688f59_0_0">
            <a:extLst>
              <a:ext uri="{FF2B5EF4-FFF2-40B4-BE49-F238E27FC236}">
                <a16:creationId xmlns:a16="http://schemas.microsoft.com/office/drawing/2014/main" id="{33DBBF0F-4D36-4988-8836-47FD5B57EA74}"/>
              </a:ext>
            </a:extLst>
          </p:cNvPr>
          <p:cNvSpPr/>
          <p:nvPr/>
        </p:nvSpPr>
        <p:spPr>
          <a:xfrm>
            <a:off x="6312233" y="4030878"/>
            <a:ext cx="5383390" cy="720000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txBody>
          <a:bodyPr spcFirstLastPara="1" wrap="square" lIns="64264" tIns="64264" rIns="64264" bIns="64264" anchor="ctr" anchorCtr="0">
            <a:noAutofit/>
          </a:bodyPr>
          <a:lstStyle/>
          <a:p>
            <a:pPr algn="ctr" defTabSz="642732">
              <a:buClr>
                <a:srgbClr val="000000"/>
              </a:buClr>
              <a:defRPr/>
            </a:pPr>
            <a:r>
              <a:rPr kumimoji="0" lang="nb-NO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Nettverksbygging</a:t>
            </a:r>
            <a:r>
              <a:rPr kumimoji="0" lang="nb-NO" sz="1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: Som arbeidslivsuniversitet må OsloMet tilrettelegge for </a:t>
            </a:r>
            <a:r>
              <a:rPr lang="nb-NO" sz="1400" kern="0">
                <a:solidFill>
                  <a:srgbClr val="000000"/>
                </a:solidFill>
                <a:latin typeface="Arial" panose="020B0604020202020204"/>
                <a:cs typeface="Arial"/>
                <a:sym typeface="Arial"/>
              </a:rPr>
              <a:t>fremtidige samarbeidsformer</a:t>
            </a:r>
            <a:endParaRPr kumimoji="0" lang="nb-NO" sz="14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128;g7347688f59_0_0">
            <a:extLst>
              <a:ext uri="{FF2B5EF4-FFF2-40B4-BE49-F238E27FC236}">
                <a16:creationId xmlns:a16="http://schemas.microsoft.com/office/drawing/2014/main" id="{1221036F-07A3-41AB-93AF-8B1F0F38994E}"/>
              </a:ext>
            </a:extLst>
          </p:cNvPr>
          <p:cNvSpPr/>
          <p:nvPr/>
        </p:nvSpPr>
        <p:spPr>
          <a:xfrm>
            <a:off x="6312233" y="4809703"/>
            <a:ext cx="5383390" cy="720000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txBody>
          <a:bodyPr spcFirstLastPara="1" wrap="square" lIns="64264" tIns="64264" rIns="64264" bIns="64264" anchor="ctr" anchorCtr="0">
            <a:noAutofit/>
          </a:bodyPr>
          <a:lstStyle/>
          <a:p>
            <a:pPr algn="ctr" defTabSz="642732">
              <a:buClr>
                <a:srgbClr val="000000"/>
              </a:buClr>
              <a:defRPr/>
            </a:pPr>
            <a:r>
              <a:rPr kumimoji="0" lang="nb-NO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Brukerorientert</a:t>
            </a:r>
            <a:r>
              <a:rPr kumimoji="0" lang="nb-NO" sz="1400" b="1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tilnærming</a:t>
            </a:r>
            <a:r>
              <a:rPr kumimoji="0" lang="nb-NO" sz="1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: Forskningsprosjekter bør utvikles med en åpen og bred brukerorientering, for å </a:t>
            </a:r>
            <a:r>
              <a:rPr lang="nb-NO" sz="1400" kern="0">
                <a:solidFill>
                  <a:srgbClr val="000000"/>
                </a:solidFill>
                <a:latin typeface="Arial" panose="020B0604020202020204"/>
                <a:cs typeface="Arial"/>
                <a:sym typeface="Arial"/>
              </a:rPr>
              <a:t>sikre </a:t>
            </a:r>
            <a:r>
              <a:rPr lang="nb-NO" sz="1400" kern="0">
                <a:solidFill>
                  <a:srgbClr val="000000"/>
                </a:solidFill>
                <a:latin typeface="Arial" panose="020B0604020202020204"/>
                <a:cs typeface="Arial"/>
              </a:rPr>
              <a:t>for å sikre anvendelige forskningsresultater som kan kommersialiseres</a:t>
            </a:r>
          </a:p>
        </p:txBody>
      </p:sp>
      <p:sp>
        <p:nvSpPr>
          <p:cNvPr id="5" name="Google Shape;128;g7347688f59_0_0">
            <a:extLst>
              <a:ext uri="{FF2B5EF4-FFF2-40B4-BE49-F238E27FC236}">
                <a16:creationId xmlns:a16="http://schemas.microsoft.com/office/drawing/2014/main" id="{06F3EDB4-3702-49D8-AB1F-8B701A5483FD}"/>
              </a:ext>
            </a:extLst>
          </p:cNvPr>
          <p:cNvSpPr/>
          <p:nvPr/>
        </p:nvSpPr>
        <p:spPr>
          <a:xfrm>
            <a:off x="606315" y="5622469"/>
            <a:ext cx="11089308" cy="46751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txBody>
          <a:bodyPr spcFirstLastPara="1" wrap="square" lIns="64264" tIns="64264" rIns="64264" bIns="64264" anchor="ctr" anchorCtr="0">
            <a:noAutofit/>
          </a:bodyPr>
          <a:lstStyle/>
          <a:p>
            <a:pPr algn="ctr" defTabSz="642732">
              <a:buClr>
                <a:srgbClr val="000000"/>
              </a:buClr>
              <a:defRPr/>
            </a:pPr>
            <a:r>
              <a:rPr lang="nb-NO" sz="1400" b="1" kern="0">
                <a:latin typeface="Arial" panose="020B0604020202020204"/>
                <a:cs typeface="Arial"/>
                <a:sym typeface="Wingdings" panose="05000000000000000000" pitchFamily="2" charset="2"/>
              </a:rPr>
              <a:t></a:t>
            </a:r>
            <a:r>
              <a:rPr lang="nb-NO" sz="1400" kern="0">
                <a:latin typeface="Arial" panose="020B0604020202020204"/>
                <a:cs typeface="Arial"/>
                <a:sym typeface="Wingdings" panose="05000000000000000000" pitchFamily="2" charset="2"/>
              </a:rPr>
              <a:t>     </a:t>
            </a:r>
            <a:r>
              <a:rPr kumimoji="0" lang="nb-NO" sz="14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Fremtiden krever fleksible løsninger</a:t>
            </a:r>
          </a:p>
        </p:txBody>
      </p:sp>
    </p:spTree>
    <p:extLst>
      <p:ext uri="{BB962C8B-B14F-4D97-AF65-F5344CB8AC3E}">
        <p14:creationId xmlns:p14="http://schemas.microsoft.com/office/powerpoint/2010/main" val="3153214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4AA17-8B9D-4061-8455-F36E824ED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79" y="1576852"/>
            <a:ext cx="10806491" cy="467511"/>
          </a:xfrm>
        </p:spPr>
        <p:txBody>
          <a:bodyPr>
            <a:normAutofit fontScale="90000"/>
          </a:bodyPr>
          <a:lstStyle/>
          <a:p>
            <a:r>
              <a:rPr lang="nb-NO"/>
              <a:t>Det er gjennomført en rekke aktiviteter i 2020 som legger et godt grunnlag for fremdrift i 2021</a:t>
            </a:r>
          </a:p>
        </p:txBody>
      </p:sp>
      <p:pic>
        <p:nvPicPr>
          <p:cNvPr id="4" name="Bilde 2">
            <a:extLst>
              <a:ext uri="{FF2B5EF4-FFF2-40B4-BE49-F238E27FC236}">
                <a16:creationId xmlns:a16="http://schemas.microsoft.com/office/drawing/2014/main" id="{1A725F4B-6434-41C6-B223-F44D91100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291" y="2142218"/>
            <a:ext cx="3291481" cy="207061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Isosceles Triangle 65">
            <a:extLst>
              <a:ext uri="{FF2B5EF4-FFF2-40B4-BE49-F238E27FC236}">
                <a16:creationId xmlns:a16="http://schemas.microsoft.com/office/drawing/2014/main" id="{A86506D1-CB45-4F4A-93CA-E47A9729A19A}"/>
              </a:ext>
            </a:extLst>
          </p:cNvPr>
          <p:cNvSpPr/>
          <p:nvPr/>
        </p:nvSpPr>
        <p:spPr>
          <a:xfrm rot="5400000">
            <a:off x="6753477" y="4048939"/>
            <a:ext cx="4359811" cy="350663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33">
            <a:extLst>
              <a:ext uri="{FF2B5EF4-FFF2-40B4-BE49-F238E27FC236}">
                <a16:creationId xmlns:a16="http://schemas.microsoft.com/office/drawing/2014/main" id="{5BC4BC39-9A3B-4AF4-AEBB-72C93E4D0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659" y="3808352"/>
            <a:ext cx="1941803" cy="10805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Bilde 34">
            <a:extLst>
              <a:ext uri="{FF2B5EF4-FFF2-40B4-BE49-F238E27FC236}">
                <a16:creationId xmlns:a16="http://schemas.microsoft.com/office/drawing/2014/main" id="{EC97ACA9-08AA-417A-A758-EDA0298C4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879" y="5286956"/>
            <a:ext cx="1986178" cy="11172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Bilde 38">
            <a:extLst>
              <a:ext uri="{FF2B5EF4-FFF2-40B4-BE49-F238E27FC236}">
                <a16:creationId xmlns:a16="http://schemas.microsoft.com/office/drawing/2014/main" id="{923CFCA5-A8CB-4DE9-BB75-3356ADAED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3844" y="2288328"/>
            <a:ext cx="1976618" cy="11118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B646201-5B81-4679-AAC2-297F0901A3FF}"/>
              </a:ext>
            </a:extLst>
          </p:cNvPr>
          <p:cNvSpPr txBox="1">
            <a:spLocks/>
          </p:cNvSpPr>
          <p:nvPr/>
        </p:nvSpPr>
        <p:spPr>
          <a:xfrm>
            <a:off x="539740" y="2470040"/>
            <a:ext cx="2085687" cy="268391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 fontScale="92500"/>
          </a:bodyPr>
          <a:lstStyle>
            <a:lvl1pPr marL="228491" indent="-228491" algn="l" defTabSz="91396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3"/>
              </a:spcAft>
              <a:buClrTx/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82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73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3964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455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02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85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67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349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1200" b="1"/>
              <a:t>Programetablering og styring</a:t>
            </a:r>
          </a:p>
        </p:txBody>
      </p:sp>
      <p:cxnSp>
        <p:nvCxnSpPr>
          <p:cNvPr id="11" name="Rett linje 17">
            <a:extLst>
              <a:ext uri="{FF2B5EF4-FFF2-40B4-BE49-F238E27FC236}">
                <a16:creationId xmlns:a16="http://schemas.microsoft.com/office/drawing/2014/main" id="{81256027-6539-4D42-88ED-69D3C1C23BAD}"/>
              </a:ext>
            </a:extLst>
          </p:cNvPr>
          <p:cNvCxnSpPr>
            <a:cxnSpLocks/>
          </p:cNvCxnSpPr>
          <p:nvPr/>
        </p:nvCxnSpPr>
        <p:spPr>
          <a:xfrm>
            <a:off x="633603" y="2742038"/>
            <a:ext cx="1991824" cy="0"/>
          </a:xfrm>
          <a:prstGeom prst="line">
            <a:avLst/>
          </a:prstGeom>
          <a:ln w="34925">
            <a:solidFill>
              <a:srgbClr val="FFD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e 7">
            <a:extLst>
              <a:ext uri="{FF2B5EF4-FFF2-40B4-BE49-F238E27FC236}">
                <a16:creationId xmlns:a16="http://schemas.microsoft.com/office/drawing/2014/main" id="{C5A0758F-54D3-4F61-9B2D-8E0A5121D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057" y="2859152"/>
            <a:ext cx="1563606" cy="8795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Bilde 8">
            <a:extLst>
              <a:ext uri="{FF2B5EF4-FFF2-40B4-BE49-F238E27FC236}">
                <a16:creationId xmlns:a16="http://schemas.microsoft.com/office/drawing/2014/main" id="{5BECBFE5-23FE-41D3-98A2-22B3AB9285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2795" y="3161965"/>
            <a:ext cx="1260218" cy="8795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A426B1C-BF3E-4CF4-8718-62EEA36FBE4E}"/>
              </a:ext>
            </a:extLst>
          </p:cNvPr>
          <p:cNvSpPr txBox="1">
            <a:spLocks/>
          </p:cNvSpPr>
          <p:nvPr/>
        </p:nvSpPr>
        <p:spPr>
          <a:xfrm>
            <a:off x="70976" y="4495616"/>
            <a:ext cx="2085687" cy="268391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marL="228491" indent="-228491" algn="l" defTabSz="91396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3"/>
              </a:spcAft>
              <a:buClrTx/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82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73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3964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455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02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85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67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349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1200" b="1"/>
              <a:t>Styreseminar</a:t>
            </a:r>
          </a:p>
        </p:txBody>
      </p:sp>
      <p:cxnSp>
        <p:nvCxnSpPr>
          <p:cNvPr id="16" name="Rett linje 17">
            <a:extLst>
              <a:ext uri="{FF2B5EF4-FFF2-40B4-BE49-F238E27FC236}">
                <a16:creationId xmlns:a16="http://schemas.microsoft.com/office/drawing/2014/main" id="{51CEF621-664F-46D4-A9F7-B59D8C092545}"/>
              </a:ext>
            </a:extLst>
          </p:cNvPr>
          <p:cNvCxnSpPr>
            <a:cxnSpLocks/>
          </p:cNvCxnSpPr>
          <p:nvPr/>
        </p:nvCxnSpPr>
        <p:spPr>
          <a:xfrm flipV="1">
            <a:off x="662379" y="4737589"/>
            <a:ext cx="1209964" cy="760"/>
          </a:xfrm>
          <a:prstGeom prst="line">
            <a:avLst/>
          </a:prstGeom>
          <a:ln w="34925">
            <a:solidFill>
              <a:srgbClr val="FFD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ilde 3">
            <a:extLst>
              <a:ext uri="{FF2B5EF4-FFF2-40B4-BE49-F238E27FC236}">
                <a16:creationId xmlns:a16="http://schemas.microsoft.com/office/drawing/2014/main" id="{0A2AC16D-F4BF-49F4-B23A-00A94966B3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249" y="4846064"/>
            <a:ext cx="1815749" cy="1021359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967F4358-0CE7-4934-BC42-DDB327B3CCBB}"/>
              </a:ext>
            </a:extLst>
          </p:cNvPr>
          <p:cNvSpPr txBox="1">
            <a:spLocks/>
          </p:cNvSpPr>
          <p:nvPr/>
        </p:nvSpPr>
        <p:spPr>
          <a:xfrm>
            <a:off x="2512930" y="4504326"/>
            <a:ext cx="2085687" cy="268391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marL="228491" indent="-228491" algn="l" defTabSz="91396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3"/>
              </a:spcAft>
              <a:buClrTx/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82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73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3964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455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02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85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67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349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1200" b="1"/>
              <a:t>Dialogkonferansen</a:t>
            </a:r>
          </a:p>
        </p:txBody>
      </p:sp>
      <p:cxnSp>
        <p:nvCxnSpPr>
          <p:cNvPr id="21" name="Rett linje 17">
            <a:extLst>
              <a:ext uri="{FF2B5EF4-FFF2-40B4-BE49-F238E27FC236}">
                <a16:creationId xmlns:a16="http://schemas.microsoft.com/office/drawing/2014/main" id="{C0C20D15-5D3B-4D70-9012-CC4526C8DFA6}"/>
              </a:ext>
            </a:extLst>
          </p:cNvPr>
          <p:cNvCxnSpPr>
            <a:cxnSpLocks/>
          </p:cNvCxnSpPr>
          <p:nvPr/>
        </p:nvCxnSpPr>
        <p:spPr>
          <a:xfrm>
            <a:off x="2860750" y="4747057"/>
            <a:ext cx="1425860" cy="0"/>
          </a:xfrm>
          <a:prstGeom prst="line">
            <a:avLst/>
          </a:prstGeom>
          <a:ln w="34925">
            <a:solidFill>
              <a:srgbClr val="FFD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Bilde 12">
            <a:extLst>
              <a:ext uri="{FF2B5EF4-FFF2-40B4-BE49-F238E27FC236}">
                <a16:creationId xmlns:a16="http://schemas.microsoft.com/office/drawing/2014/main" id="{6B212C75-45DC-4D13-9A3F-904FD32630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0750" y="4910878"/>
            <a:ext cx="1702425" cy="957614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3" name="Bilde 25">
            <a:extLst>
              <a:ext uri="{FF2B5EF4-FFF2-40B4-BE49-F238E27FC236}">
                <a16:creationId xmlns:a16="http://schemas.microsoft.com/office/drawing/2014/main" id="{7DEAC60C-162E-4A4B-9796-52CFCEC021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6988" y="5456658"/>
            <a:ext cx="1506542" cy="847430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Bilde 17">
            <a:extLst>
              <a:ext uri="{FF2B5EF4-FFF2-40B4-BE49-F238E27FC236}">
                <a16:creationId xmlns:a16="http://schemas.microsoft.com/office/drawing/2014/main" id="{6FC00FA2-E1E3-430D-A22F-2F27D4F106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3927" y="4902167"/>
            <a:ext cx="1506542" cy="847430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5" name="Bilde 18">
            <a:extLst>
              <a:ext uri="{FF2B5EF4-FFF2-40B4-BE49-F238E27FC236}">
                <a16:creationId xmlns:a16="http://schemas.microsoft.com/office/drawing/2014/main" id="{0FBDBBBF-C487-48E2-86D9-DF964FDFAA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1003" y="5456658"/>
            <a:ext cx="1506542" cy="847430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C68932A0-A1A3-434C-A524-000BFCC90680}"/>
              </a:ext>
            </a:extLst>
          </p:cNvPr>
          <p:cNvSpPr txBox="1">
            <a:spLocks/>
          </p:cNvSpPr>
          <p:nvPr/>
        </p:nvSpPr>
        <p:spPr>
          <a:xfrm>
            <a:off x="4286610" y="4513218"/>
            <a:ext cx="2085687" cy="268391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marL="228491" indent="-228491" algn="l" defTabSz="91396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3"/>
              </a:spcAft>
              <a:buClrTx/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82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73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3964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455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02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85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67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349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1200" b="1"/>
              <a:t>Kick-</a:t>
            </a:r>
            <a:r>
              <a:rPr lang="nb-NO" sz="1200" b="1" err="1"/>
              <a:t>off</a:t>
            </a:r>
            <a:endParaRPr lang="nb-NO" sz="1200" b="1"/>
          </a:p>
        </p:txBody>
      </p:sp>
      <p:cxnSp>
        <p:nvCxnSpPr>
          <p:cNvPr id="27" name="Rett linje 17">
            <a:extLst>
              <a:ext uri="{FF2B5EF4-FFF2-40B4-BE49-F238E27FC236}">
                <a16:creationId xmlns:a16="http://schemas.microsoft.com/office/drawing/2014/main" id="{AF44170D-3AC8-472E-A043-FEAEC1F081BD}"/>
              </a:ext>
            </a:extLst>
          </p:cNvPr>
          <p:cNvCxnSpPr>
            <a:cxnSpLocks/>
          </p:cNvCxnSpPr>
          <p:nvPr/>
        </p:nvCxnSpPr>
        <p:spPr>
          <a:xfrm>
            <a:off x="5005983" y="4737589"/>
            <a:ext cx="1577697" cy="0"/>
          </a:xfrm>
          <a:prstGeom prst="line">
            <a:avLst/>
          </a:prstGeom>
          <a:ln w="34925">
            <a:solidFill>
              <a:srgbClr val="FFD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4F31D664-5BA3-440D-BF8A-5221A9408A28}"/>
              </a:ext>
            </a:extLst>
          </p:cNvPr>
          <p:cNvSpPr txBox="1">
            <a:spLocks/>
          </p:cNvSpPr>
          <p:nvPr/>
        </p:nvSpPr>
        <p:spPr>
          <a:xfrm>
            <a:off x="6972124" y="4495616"/>
            <a:ext cx="2347705" cy="233839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228491" indent="-228491" algn="l" defTabSz="91396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3"/>
              </a:spcAft>
              <a:buClrTx/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82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73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3964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455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02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85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67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349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200" b="1"/>
              <a:t>Bestilling</a:t>
            </a:r>
          </a:p>
        </p:txBody>
      </p:sp>
      <p:cxnSp>
        <p:nvCxnSpPr>
          <p:cNvPr id="37" name="Rett linje 17">
            <a:extLst>
              <a:ext uri="{FF2B5EF4-FFF2-40B4-BE49-F238E27FC236}">
                <a16:creationId xmlns:a16="http://schemas.microsoft.com/office/drawing/2014/main" id="{83EB7361-1D89-4E41-B7FF-125EAE9F6029}"/>
              </a:ext>
            </a:extLst>
          </p:cNvPr>
          <p:cNvCxnSpPr>
            <a:cxnSpLocks/>
          </p:cNvCxnSpPr>
          <p:nvPr/>
        </p:nvCxnSpPr>
        <p:spPr>
          <a:xfrm>
            <a:off x="6935057" y="4736647"/>
            <a:ext cx="1577697" cy="0"/>
          </a:xfrm>
          <a:prstGeom prst="line">
            <a:avLst/>
          </a:prstGeom>
          <a:ln w="34925">
            <a:solidFill>
              <a:srgbClr val="FFD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Bilde 24">
            <a:extLst>
              <a:ext uri="{FF2B5EF4-FFF2-40B4-BE49-F238E27FC236}">
                <a16:creationId xmlns:a16="http://schemas.microsoft.com/office/drawing/2014/main" id="{CCC9918F-A1D2-48C8-ABC2-8DCE08E583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5057" y="4972466"/>
            <a:ext cx="1613293" cy="907478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39" name="Rett pilkobling 10">
            <a:extLst>
              <a:ext uri="{FF2B5EF4-FFF2-40B4-BE49-F238E27FC236}">
                <a16:creationId xmlns:a16="http://schemas.microsoft.com/office/drawing/2014/main" id="{DFEB27AF-DCF9-415A-9FBB-4E31D83857EA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2625427" y="2590143"/>
            <a:ext cx="1614824" cy="14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tt pilkobling 10">
            <a:extLst>
              <a:ext uri="{FF2B5EF4-FFF2-40B4-BE49-F238E27FC236}">
                <a16:creationId xmlns:a16="http://schemas.microsoft.com/office/drawing/2014/main" id="{390D1D2A-B2E9-406E-9774-E26F15CAB246}"/>
              </a:ext>
            </a:extLst>
          </p:cNvPr>
          <p:cNvCxnSpPr>
            <a:cxnSpLocks/>
            <a:endCxn id="15" idx="3"/>
          </p:cNvCxnSpPr>
          <p:nvPr/>
        </p:nvCxnSpPr>
        <p:spPr>
          <a:xfrm flipH="1">
            <a:off x="2156663" y="2772555"/>
            <a:ext cx="2406512" cy="1857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ett pilkobling 10">
            <a:extLst>
              <a:ext uri="{FF2B5EF4-FFF2-40B4-BE49-F238E27FC236}">
                <a16:creationId xmlns:a16="http://schemas.microsoft.com/office/drawing/2014/main" id="{68D83514-DFA8-49A4-9DE6-2F854FA18204}"/>
              </a:ext>
            </a:extLst>
          </p:cNvPr>
          <p:cNvCxnSpPr>
            <a:cxnSpLocks/>
            <a:endCxn id="20" idx="0"/>
          </p:cNvCxnSpPr>
          <p:nvPr/>
        </p:nvCxnSpPr>
        <p:spPr>
          <a:xfrm flipH="1">
            <a:off x="3555774" y="2794894"/>
            <a:ext cx="1318912" cy="1709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pilkobling 10">
            <a:extLst>
              <a:ext uri="{FF2B5EF4-FFF2-40B4-BE49-F238E27FC236}">
                <a16:creationId xmlns:a16="http://schemas.microsoft.com/office/drawing/2014/main" id="{E9824FB3-1702-4F71-8CF2-2CF9046638B1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5099057" y="2764735"/>
            <a:ext cx="230397" cy="1748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tt pilkobling 26">
            <a:extLst>
              <a:ext uri="{FF2B5EF4-FFF2-40B4-BE49-F238E27FC236}">
                <a16:creationId xmlns:a16="http://schemas.microsoft.com/office/drawing/2014/main" id="{91B3F02D-9759-40B3-8F2F-AC2254903C34}"/>
              </a:ext>
            </a:extLst>
          </p:cNvPr>
          <p:cNvCxnSpPr>
            <a:cxnSpLocks/>
          </p:cNvCxnSpPr>
          <p:nvPr/>
        </p:nvCxnSpPr>
        <p:spPr>
          <a:xfrm>
            <a:off x="5539156" y="3045180"/>
            <a:ext cx="1901634" cy="1410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tt pilkobling 28">
            <a:extLst>
              <a:ext uri="{FF2B5EF4-FFF2-40B4-BE49-F238E27FC236}">
                <a16:creationId xmlns:a16="http://schemas.microsoft.com/office/drawing/2014/main" id="{1BD18320-D460-4439-A849-25A332B49E5D}"/>
              </a:ext>
            </a:extLst>
          </p:cNvPr>
          <p:cNvCxnSpPr>
            <a:cxnSpLocks/>
          </p:cNvCxnSpPr>
          <p:nvPr/>
        </p:nvCxnSpPr>
        <p:spPr>
          <a:xfrm>
            <a:off x="5539156" y="3400176"/>
            <a:ext cx="1901634" cy="1055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ett pilkobling 30">
            <a:extLst>
              <a:ext uri="{FF2B5EF4-FFF2-40B4-BE49-F238E27FC236}">
                <a16:creationId xmlns:a16="http://schemas.microsoft.com/office/drawing/2014/main" id="{F65AA763-1583-43BF-81AD-1CCC81598D4A}"/>
              </a:ext>
            </a:extLst>
          </p:cNvPr>
          <p:cNvCxnSpPr>
            <a:cxnSpLocks/>
          </p:cNvCxnSpPr>
          <p:nvPr/>
        </p:nvCxnSpPr>
        <p:spPr>
          <a:xfrm>
            <a:off x="5606019" y="4074681"/>
            <a:ext cx="1834771" cy="381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ontent Placeholder 3">
            <a:extLst>
              <a:ext uri="{FF2B5EF4-FFF2-40B4-BE49-F238E27FC236}">
                <a16:creationId xmlns:a16="http://schemas.microsoft.com/office/drawing/2014/main" id="{DBC28A0E-C726-48F1-9A29-2F2C465A35A9}"/>
              </a:ext>
            </a:extLst>
          </p:cNvPr>
          <p:cNvSpPr txBox="1">
            <a:spLocks/>
          </p:cNvSpPr>
          <p:nvPr/>
        </p:nvSpPr>
        <p:spPr>
          <a:xfrm>
            <a:off x="9384636" y="1975615"/>
            <a:ext cx="2347705" cy="233839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228491" indent="-228491" algn="l" defTabSz="91396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3"/>
              </a:spcAft>
              <a:buClrTx/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82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73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3964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455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02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85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67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349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200" b="1"/>
              <a:t>Oppfølging bestilling</a:t>
            </a:r>
          </a:p>
        </p:txBody>
      </p:sp>
      <p:cxnSp>
        <p:nvCxnSpPr>
          <p:cNvPr id="65" name="Rett linje 17">
            <a:extLst>
              <a:ext uri="{FF2B5EF4-FFF2-40B4-BE49-F238E27FC236}">
                <a16:creationId xmlns:a16="http://schemas.microsoft.com/office/drawing/2014/main" id="{B03A9A14-1CE1-4EB2-B585-4A8EBBDD9952}"/>
              </a:ext>
            </a:extLst>
          </p:cNvPr>
          <p:cNvCxnSpPr>
            <a:cxnSpLocks/>
          </p:cNvCxnSpPr>
          <p:nvPr/>
        </p:nvCxnSpPr>
        <p:spPr>
          <a:xfrm>
            <a:off x="9347569" y="2216646"/>
            <a:ext cx="1577697" cy="0"/>
          </a:xfrm>
          <a:prstGeom prst="line">
            <a:avLst/>
          </a:prstGeom>
          <a:ln w="34925">
            <a:solidFill>
              <a:srgbClr val="FFD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ontent Placeholder 3">
            <a:extLst>
              <a:ext uri="{FF2B5EF4-FFF2-40B4-BE49-F238E27FC236}">
                <a16:creationId xmlns:a16="http://schemas.microsoft.com/office/drawing/2014/main" id="{C515FBC8-382D-49FC-842E-34493B5C217C}"/>
              </a:ext>
            </a:extLst>
          </p:cNvPr>
          <p:cNvSpPr txBox="1">
            <a:spLocks/>
          </p:cNvSpPr>
          <p:nvPr/>
        </p:nvSpPr>
        <p:spPr>
          <a:xfrm>
            <a:off x="9384636" y="3510109"/>
            <a:ext cx="2347705" cy="233839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228491" indent="-228491" algn="l" defTabSz="91396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3"/>
              </a:spcAft>
              <a:buClrTx/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82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73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3964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455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02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85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67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349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200" b="1"/>
              <a:t>Konseptvalgutredning</a:t>
            </a:r>
          </a:p>
        </p:txBody>
      </p:sp>
      <p:cxnSp>
        <p:nvCxnSpPr>
          <p:cNvPr id="67" name="Rett linje 17">
            <a:extLst>
              <a:ext uri="{FF2B5EF4-FFF2-40B4-BE49-F238E27FC236}">
                <a16:creationId xmlns:a16="http://schemas.microsoft.com/office/drawing/2014/main" id="{761E26FD-3F36-4239-A34C-D931ACE2AED3}"/>
              </a:ext>
            </a:extLst>
          </p:cNvPr>
          <p:cNvCxnSpPr>
            <a:cxnSpLocks/>
          </p:cNvCxnSpPr>
          <p:nvPr/>
        </p:nvCxnSpPr>
        <p:spPr>
          <a:xfrm>
            <a:off x="9347569" y="3751140"/>
            <a:ext cx="1577697" cy="0"/>
          </a:xfrm>
          <a:prstGeom prst="line">
            <a:avLst/>
          </a:prstGeom>
          <a:ln w="34925">
            <a:solidFill>
              <a:srgbClr val="FFD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ontent Placeholder 3">
            <a:extLst>
              <a:ext uri="{FF2B5EF4-FFF2-40B4-BE49-F238E27FC236}">
                <a16:creationId xmlns:a16="http://schemas.microsoft.com/office/drawing/2014/main" id="{84DF6CDF-A2C8-437B-8C97-13653B29C62A}"/>
              </a:ext>
            </a:extLst>
          </p:cNvPr>
          <p:cNvSpPr txBox="1">
            <a:spLocks/>
          </p:cNvSpPr>
          <p:nvPr/>
        </p:nvSpPr>
        <p:spPr>
          <a:xfrm>
            <a:off x="9384636" y="4957145"/>
            <a:ext cx="2347705" cy="233839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228491" indent="-228491" algn="l" defTabSz="91396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3"/>
              </a:spcAft>
              <a:buClrTx/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82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73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3964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455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02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85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67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349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200" b="1"/>
              <a:t>Dialog med markedet</a:t>
            </a:r>
          </a:p>
        </p:txBody>
      </p:sp>
      <p:cxnSp>
        <p:nvCxnSpPr>
          <p:cNvPr id="69" name="Rett linje 17">
            <a:extLst>
              <a:ext uri="{FF2B5EF4-FFF2-40B4-BE49-F238E27FC236}">
                <a16:creationId xmlns:a16="http://schemas.microsoft.com/office/drawing/2014/main" id="{4A480765-76C8-4420-9488-F741BBC57E5B}"/>
              </a:ext>
            </a:extLst>
          </p:cNvPr>
          <p:cNvCxnSpPr>
            <a:cxnSpLocks/>
          </p:cNvCxnSpPr>
          <p:nvPr/>
        </p:nvCxnSpPr>
        <p:spPr>
          <a:xfrm>
            <a:off x="9347569" y="5198176"/>
            <a:ext cx="1577697" cy="0"/>
          </a:xfrm>
          <a:prstGeom prst="line">
            <a:avLst/>
          </a:prstGeom>
          <a:ln w="34925">
            <a:solidFill>
              <a:srgbClr val="FFD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958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Arrow Connector 10">
            <a:extLst>
              <a:ext uri="{FF2B5EF4-FFF2-40B4-BE49-F238E27FC236}">
                <a16:creationId xmlns:a16="http://schemas.microsoft.com/office/drawing/2014/main" id="{AFAF2D8E-75C6-4F17-BD01-078844F1EDCD}"/>
              </a:ext>
            </a:extLst>
          </p:cNvPr>
          <p:cNvCxnSpPr>
            <a:cxnSpLocks/>
            <a:stCxn id="40" idx="1"/>
          </p:cNvCxnSpPr>
          <p:nvPr/>
        </p:nvCxnSpPr>
        <p:spPr bwMode="auto">
          <a:xfrm flipV="1">
            <a:off x="634049" y="784343"/>
            <a:ext cx="9799320" cy="5148"/>
          </a:xfrm>
          <a:prstGeom prst="straightConnector1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Rectangle 8">
            <a:extLst>
              <a:ext uri="{FF2B5EF4-FFF2-40B4-BE49-F238E27FC236}">
                <a16:creationId xmlns:a16="http://schemas.microsoft.com/office/drawing/2014/main" id="{69E00438-E801-4026-8CAA-5D27EB97B7AA}"/>
              </a:ext>
            </a:extLst>
          </p:cNvPr>
          <p:cNvSpPr/>
          <p:nvPr/>
        </p:nvSpPr>
        <p:spPr>
          <a:xfrm>
            <a:off x="634050" y="876774"/>
            <a:ext cx="9652301" cy="5777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56094">
              <a:defRPr/>
            </a:pPr>
            <a:endParaRPr lang="nb-NO" sz="467" b="1" noProof="1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sp>
        <p:nvSpPr>
          <p:cNvPr id="40" name="Rectangle 8">
            <a:extLst>
              <a:ext uri="{FF2B5EF4-FFF2-40B4-BE49-F238E27FC236}">
                <a16:creationId xmlns:a16="http://schemas.microsoft.com/office/drawing/2014/main" id="{BA86BBB4-B2D4-4AFB-8E66-8CE0EF6A8C8B}"/>
              </a:ext>
            </a:extLst>
          </p:cNvPr>
          <p:cNvSpPr/>
          <p:nvPr/>
        </p:nvSpPr>
        <p:spPr>
          <a:xfrm>
            <a:off x="634049" y="670772"/>
            <a:ext cx="2348320" cy="237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356094">
              <a:defRPr/>
            </a:pPr>
            <a:r>
              <a:rPr lang="nb-NO" sz="1000" b="1" noProof="1">
                <a:solidFill>
                  <a:schemeClr val="tx1"/>
                </a:solidFill>
                <a:latin typeface="+mj-lt"/>
                <a:cs typeface="Calibri Light"/>
              </a:rPr>
              <a:t>SEP - DES 2020</a:t>
            </a:r>
          </a:p>
        </p:txBody>
      </p:sp>
      <p:sp>
        <p:nvSpPr>
          <p:cNvPr id="45" name="Rectangle 7">
            <a:extLst>
              <a:ext uri="{FF2B5EF4-FFF2-40B4-BE49-F238E27FC236}">
                <a16:creationId xmlns:a16="http://schemas.microsoft.com/office/drawing/2014/main" id="{170B81D3-B7F7-4EA3-A16A-C5EEC83264F3}"/>
              </a:ext>
            </a:extLst>
          </p:cNvPr>
          <p:cNvSpPr/>
          <p:nvPr/>
        </p:nvSpPr>
        <p:spPr>
          <a:xfrm>
            <a:off x="3035711" y="669767"/>
            <a:ext cx="1772655" cy="2364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56094">
              <a:defRPr/>
            </a:pPr>
            <a:r>
              <a:rPr lang="nb-NO" sz="1000" b="1" noProof="1">
                <a:solidFill>
                  <a:schemeClr val="tx1"/>
                </a:solidFill>
                <a:latin typeface="+mj-lt"/>
                <a:cs typeface="Calibri Light"/>
              </a:rPr>
              <a:t>2021</a:t>
            </a:r>
          </a:p>
        </p:txBody>
      </p:sp>
      <p:sp>
        <p:nvSpPr>
          <p:cNvPr id="46" name="Rectangle 7">
            <a:extLst>
              <a:ext uri="{FF2B5EF4-FFF2-40B4-BE49-F238E27FC236}">
                <a16:creationId xmlns:a16="http://schemas.microsoft.com/office/drawing/2014/main" id="{F09083EA-443A-461D-BEA1-8CD6E27B634B}"/>
              </a:ext>
            </a:extLst>
          </p:cNvPr>
          <p:cNvSpPr/>
          <p:nvPr/>
        </p:nvSpPr>
        <p:spPr>
          <a:xfrm>
            <a:off x="4861706" y="669767"/>
            <a:ext cx="1772655" cy="2364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56094">
              <a:defRPr/>
            </a:pPr>
            <a:r>
              <a:rPr lang="nb-NO" sz="1000" b="1" noProof="1">
                <a:solidFill>
                  <a:schemeClr val="tx1"/>
                </a:solidFill>
                <a:latin typeface="+mj-lt"/>
                <a:cs typeface="Calibri Light"/>
              </a:rPr>
              <a:t>2022</a:t>
            </a:r>
          </a:p>
        </p:txBody>
      </p:sp>
      <p:sp>
        <p:nvSpPr>
          <p:cNvPr id="47" name="Rectangle 7">
            <a:extLst>
              <a:ext uri="{FF2B5EF4-FFF2-40B4-BE49-F238E27FC236}">
                <a16:creationId xmlns:a16="http://schemas.microsoft.com/office/drawing/2014/main" id="{3FE003F4-D389-42B8-A359-7A28CB71E6D2}"/>
              </a:ext>
            </a:extLst>
          </p:cNvPr>
          <p:cNvSpPr/>
          <p:nvPr/>
        </p:nvSpPr>
        <p:spPr>
          <a:xfrm>
            <a:off x="6687701" y="669767"/>
            <a:ext cx="1772655" cy="2364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56094">
              <a:defRPr/>
            </a:pPr>
            <a:r>
              <a:rPr lang="nb-NO" sz="1000" b="1" noProof="1">
                <a:solidFill>
                  <a:schemeClr val="tx1"/>
                </a:solidFill>
                <a:latin typeface="+mj-lt"/>
                <a:cs typeface="Calibri Light"/>
              </a:rPr>
              <a:t>2023</a:t>
            </a:r>
          </a:p>
        </p:txBody>
      </p:sp>
      <p:sp>
        <p:nvSpPr>
          <p:cNvPr id="51" name="Rectangle 7">
            <a:extLst>
              <a:ext uri="{FF2B5EF4-FFF2-40B4-BE49-F238E27FC236}">
                <a16:creationId xmlns:a16="http://schemas.microsoft.com/office/drawing/2014/main" id="{6097D096-0F42-4161-8F3E-201ABF0995AA}"/>
              </a:ext>
            </a:extLst>
          </p:cNvPr>
          <p:cNvSpPr/>
          <p:nvPr/>
        </p:nvSpPr>
        <p:spPr>
          <a:xfrm>
            <a:off x="8513696" y="671460"/>
            <a:ext cx="1772655" cy="2364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56094">
              <a:defRPr/>
            </a:pPr>
            <a:r>
              <a:rPr lang="nb-NO" sz="1000" b="1" noProof="1">
                <a:solidFill>
                  <a:schemeClr val="tx1"/>
                </a:solidFill>
                <a:latin typeface="+mj-lt"/>
                <a:cs typeface="Calibri Light"/>
              </a:rPr>
              <a:t>2024</a:t>
            </a:r>
          </a:p>
        </p:txBody>
      </p:sp>
      <p:cxnSp>
        <p:nvCxnSpPr>
          <p:cNvPr id="53" name="Straight Connector 14">
            <a:extLst>
              <a:ext uri="{FF2B5EF4-FFF2-40B4-BE49-F238E27FC236}">
                <a16:creationId xmlns:a16="http://schemas.microsoft.com/office/drawing/2014/main" id="{76F3C163-E426-4D02-A4E3-2E3A6D388CF6}"/>
              </a:ext>
            </a:extLst>
          </p:cNvPr>
          <p:cNvCxnSpPr>
            <a:cxnSpLocks/>
          </p:cNvCxnSpPr>
          <p:nvPr/>
        </p:nvCxnSpPr>
        <p:spPr>
          <a:xfrm>
            <a:off x="634050" y="1189944"/>
            <a:ext cx="9652301" cy="0"/>
          </a:xfrm>
          <a:prstGeom prst="line">
            <a:avLst/>
          </a:prstGeom>
          <a:ln w="22225" cap="rnd">
            <a:solidFill>
              <a:schemeClr val="bg1">
                <a:lumMod val="65000"/>
              </a:schemeClr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15">
            <a:extLst>
              <a:ext uri="{FF2B5EF4-FFF2-40B4-BE49-F238E27FC236}">
                <a16:creationId xmlns:a16="http://schemas.microsoft.com/office/drawing/2014/main" id="{60AFF31A-3E12-49CA-846B-FDC1EC284BA6}"/>
              </a:ext>
            </a:extLst>
          </p:cNvPr>
          <p:cNvCxnSpPr>
            <a:cxnSpLocks/>
          </p:cNvCxnSpPr>
          <p:nvPr/>
        </p:nvCxnSpPr>
        <p:spPr>
          <a:xfrm>
            <a:off x="655784" y="2437699"/>
            <a:ext cx="9630567" cy="0"/>
          </a:xfrm>
          <a:prstGeom prst="line">
            <a:avLst/>
          </a:prstGeom>
          <a:ln w="22225" cap="rnd">
            <a:solidFill>
              <a:schemeClr val="bg1">
                <a:lumMod val="65000"/>
              </a:schemeClr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17">
            <a:extLst>
              <a:ext uri="{FF2B5EF4-FFF2-40B4-BE49-F238E27FC236}">
                <a16:creationId xmlns:a16="http://schemas.microsoft.com/office/drawing/2014/main" id="{CD000F90-0B1A-41E2-8257-8EC1C0B0C5B9}"/>
              </a:ext>
            </a:extLst>
          </p:cNvPr>
          <p:cNvCxnSpPr>
            <a:cxnSpLocks/>
          </p:cNvCxnSpPr>
          <p:nvPr/>
        </p:nvCxnSpPr>
        <p:spPr>
          <a:xfrm>
            <a:off x="685824" y="3281060"/>
            <a:ext cx="9611393" cy="0"/>
          </a:xfrm>
          <a:prstGeom prst="line">
            <a:avLst/>
          </a:prstGeom>
          <a:ln w="22225" cap="rnd">
            <a:solidFill>
              <a:schemeClr val="bg1">
                <a:lumMod val="65000"/>
              </a:schemeClr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71">
            <a:extLst>
              <a:ext uri="{FF2B5EF4-FFF2-40B4-BE49-F238E27FC236}">
                <a16:creationId xmlns:a16="http://schemas.microsoft.com/office/drawing/2014/main" id="{920BDDDA-EAC5-4167-9C6E-0AF53AE32114}"/>
              </a:ext>
            </a:extLst>
          </p:cNvPr>
          <p:cNvCxnSpPr>
            <a:cxnSpLocks/>
          </p:cNvCxnSpPr>
          <p:nvPr/>
        </p:nvCxnSpPr>
        <p:spPr>
          <a:xfrm>
            <a:off x="655783" y="1083528"/>
            <a:ext cx="963056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Diamond 75">
            <a:extLst>
              <a:ext uri="{FF2B5EF4-FFF2-40B4-BE49-F238E27FC236}">
                <a16:creationId xmlns:a16="http://schemas.microsoft.com/office/drawing/2014/main" id="{71300CC9-25ED-4745-AE37-84ED4C5C0E75}"/>
              </a:ext>
            </a:extLst>
          </p:cNvPr>
          <p:cNvSpPr/>
          <p:nvPr/>
        </p:nvSpPr>
        <p:spPr>
          <a:xfrm>
            <a:off x="1831499" y="1024697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350" noProof="1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9" name="Diamond 198">
            <a:extLst>
              <a:ext uri="{FF2B5EF4-FFF2-40B4-BE49-F238E27FC236}">
                <a16:creationId xmlns:a16="http://schemas.microsoft.com/office/drawing/2014/main" id="{7DE21718-C4FE-41DD-9093-C9D16E3702BB}"/>
              </a:ext>
            </a:extLst>
          </p:cNvPr>
          <p:cNvSpPr/>
          <p:nvPr/>
        </p:nvSpPr>
        <p:spPr>
          <a:xfrm>
            <a:off x="2697855" y="1030152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60" name="Rectangle 200">
            <a:extLst>
              <a:ext uri="{FF2B5EF4-FFF2-40B4-BE49-F238E27FC236}">
                <a16:creationId xmlns:a16="http://schemas.microsoft.com/office/drawing/2014/main" id="{9C86BBDF-7794-4332-8CFB-ABDA6CED27D6}"/>
              </a:ext>
            </a:extLst>
          </p:cNvPr>
          <p:cNvSpPr/>
          <p:nvPr/>
        </p:nvSpPr>
        <p:spPr>
          <a:xfrm>
            <a:off x="10256310" y="206792"/>
            <a:ext cx="1505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56094">
              <a:defRPr/>
            </a:pPr>
            <a:r>
              <a:rPr lang="nb-NO" sz="800" i="1" noProof="1">
                <a:solidFill>
                  <a:srgbClr val="494949"/>
                </a:solidFill>
                <a:latin typeface="Tahoma"/>
              </a:rPr>
              <a:t>Styremøte med påfølgende møte med styringsgruppen for Campusprogrammet</a:t>
            </a:r>
            <a:endParaRPr lang="nb-NO" sz="600" i="1" noProof="1">
              <a:solidFill>
                <a:srgbClr val="494949"/>
              </a:solidFill>
              <a:latin typeface="Tahoma"/>
            </a:endParaRPr>
          </a:p>
        </p:txBody>
      </p:sp>
      <p:sp>
        <p:nvSpPr>
          <p:cNvPr id="61" name="Diamond 75">
            <a:extLst>
              <a:ext uri="{FF2B5EF4-FFF2-40B4-BE49-F238E27FC236}">
                <a16:creationId xmlns:a16="http://schemas.microsoft.com/office/drawing/2014/main" id="{011B58E0-00F8-4B31-93C3-7B2E83D67BBC}"/>
              </a:ext>
            </a:extLst>
          </p:cNvPr>
          <p:cNvSpPr/>
          <p:nvPr/>
        </p:nvSpPr>
        <p:spPr>
          <a:xfrm>
            <a:off x="10170952" y="247865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350" noProof="1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3" name="Google Shape;130;g7347688f59_0_0">
            <a:extLst>
              <a:ext uri="{FF2B5EF4-FFF2-40B4-BE49-F238E27FC236}">
                <a16:creationId xmlns:a16="http://schemas.microsoft.com/office/drawing/2014/main" id="{4D184821-FE2C-4C6E-86A1-427197902EAA}"/>
              </a:ext>
            </a:extLst>
          </p:cNvPr>
          <p:cNvSpPr/>
          <p:nvPr/>
        </p:nvSpPr>
        <p:spPr>
          <a:xfrm>
            <a:off x="634050" y="1229335"/>
            <a:ext cx="9652301" cy="296800"/>
          </a:xfrm>
          <a:prstGeom prst="rect">
            <a:avLst/>
          </a:prstGeom>
          <a:solidFill>
            <a:srgbClr val="FF8100"/>
          </a:solidFill>
          <a:ln>
            <a:noFill/>
          </a:ln>
        </p:spPr>
        <p:txBody>
          <a:bodyPr spcFirstLastPara="1" wrap="square" lIns="25026" tIns="25026" rIns="25026" bIns="25026" anchor="ctr" anchorCtr="0">
            <a:noAutofit/>
          </a:bodyPr>
          <a:lstStyle/>
          <a:p>
            <a:pPr algn="ctr" defTabSz="250298">
              <a:buClr>
                <a:srgbClr val="000000"/>
              </a:buClr>
            </a:pPr>
            <a:r>
              <a:rPr lang="nb-NO" sz="1050" b="1" kern="0">
                <a:solidFill>
                  <a:schemeClr val="bg1"/>
                </a:solidFill>
                <a:cs typeface="Arial"/>
                <a:sym typeface="Arial"/>
              </a:rPr>
              <a:t>Programorganisering og involvering</a:t>
            </a:r>
            <a:endParaRPr sz="1050" b="1" kern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64" name="Pentagon 15">
            <a:extLst>
              <a:ext uri="{FF2B5EF4-FFF2-40B4-BE49-F238E27FC236}">
                <a16:creationId xmlns:a16="http://schemas.microsoft.com/office/drawing/2014/main" id="{F51BBE14-88F9-4252-BF4C-DA9E64BDD37A}"/>
              </a:ext>
            </a:extLst>
          </p:cNvPr>
          <p:cNvSpPr/>
          <p:nvPr/>
        </p:nvSpPr>
        <p:spPr>
          <a:xfrm>
            <a:off x="655783" y="1581929"/>
            <a:ext cx="2121510" cy="371305"/>
          </a:xfrm>
          <a:prstGeom prst="homePlate">
            <a:avLst/>
          </a:prstGeom>
          <a:solidFill>
            <a:schemeClr val="bg1"/>
          </a:solidFill>
          <a:ln w="12700" cap="flat" cmpd="sng" algn="ctr">
            <a:solidFill>
              <a:srgbClr val="FF81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356007">
              <a:defRPr/>
            </a:pPr>
            <a:r>
              <a:rPr lang="nb-NO" sz="900" kern="0" noProof="1">
                <a:solidFill>
                  <a:srgbClr val="494949"/>
                </a:solidFill>
                <a:latin typeface="+mj-lt"/>
              </a:rPr>
              <a:t>Etablere programorganisasjon, styringsstruktur og prosjektområder</a:t>
            </a:r>
          </a:p>
        </p:txBody>
      </p:sp>
      <p:sp>
        <p:nvSpPr>
          <p:cNvPr id="65" name="Pentagon 15">
            <a:extLst>
              <a:ext uri="{FF2B5EF4-FFF2-40B4-BE49-F238E27FC236}">
                <a16:creationId xmlns:a16="http://schemas.microsoft.com/office/drawing/2014/main" id="{CEB2EE82-FAAE-4CF0-93B3-2DF4F51EC3A8}"/>
              </a:ext>
            </a:extLst>
          </p:cNvPr>
          <p:cNvSpPr/>
          <p:nvPr/>
        </p:nvSpPr>
        <p:spPr>
          <a:xfrm>
            <a:off x="2816521" y="2001893"/>
            <a:ext cx="512330" cy="371305"/>
          </a:xfrm>
          <a:prstGeom prst="homePlate">
            <a:avLst/>
          </a:prstGeom>
          <a:solidFill>
            <a:schemeClr val="bg1"/>
          </a:solidFill>
          <a:ln w="12700" cap="flat" cmpd="sng" algn="ctr">
            <a:solidFill>
              <a:srgbClr val="FF81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56007">
              <a:defRPr/>
            </a:pPr>
            <a:r>
              <a:rPr lang="nb-NO" sz="800" kern="0" noProof="1">
                <a:solidFill>
                  <a:srgbClr val="494949"/>
                </a:solidFill>
                <a:latin typeface="+mj-lt"/>
              </a:rPr>
              <a:t>Kick</a:t>
            </a:r>
          </a:p>
          <a:p>
            <a:pPr algn="ctr" defTabSz="356007">
              <a:defRPr/>
            </a:pPr>
            <a:r>
              <a:rPr lang="nb-NO" sz="800" kern="0" noProof="1">
                <a:solidFill>
                  <a:srgbClr val="494949"/>
                </a:solidFill>
                <a:latin typeface="+mj-lt"/>
              </a:rPr>
              <a:t>off</a:t>
            </a:r>
          </a:p>
        </p:txBody>
      </p:sp>
      <p:sp>
        <p:nvSpPr>
          <p:cNvPr id="66" name="Pentagon 15">
            <a:extLst>
              <a:ext uri="{FF2B5EF4-FFF2-40B4-BE49-F238E27FC236}">
                <a16:creationId xmlns:a16="http://schemas.microsoft.com/office/drawing/2014/main" id="{F6F6A353-70A6-43E7-AF78-422F8D779917}"/>
              </a:ext>
            </a:extLst>
          </p:cNvPr>
          <p:cNvSpPr/>
          <p:nvPr/>
        </p:nvSpPr>
        <p:spPr>
          <a:xfrm>
            <a:off x="1296989" y="2006717"/>
            <a:ext cx="717392" cy="371305"/>
          </a:xfrm>
          <a:prstGeom prst="homePlate">
            <a:avLst/>
          </a:prstGeom>
          <a:solidFill>
            <a:schemeClr val="bg1"/>
          </a:solidFill>
          <a:ln w="12700" cap="flat" cmpd="sng" algn="ctr">
            <a:solidFill>
              <a:srgbClr val="FF81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356007">
              <a:defRPr/>
            </a:pPr>
            <a:r>
              <a:rPr lang="nb-NO" sz="800" kern="0" noProof="1">
                <a:solidFill>
                  <a:srgbClr val="494949"/>
                </a:solidFill>
                <a:latin typeface="+mj-lt"/>
              </a:rPr>
              <a:t>Styre-seminar</a:t>
            </a:r>
          </a:p>
        </p:txBody>
      </p:sp>
      <p:sp>
        <p:nvSpPr>
          <p:cNvPr id="67" name="Pentagon 15">
            <a:extLst>
              <a:ext uri="{FF2B5EF4-FFF2-40B4-BE49-F238E27FC236}">
                <a16:creationId xmlns:a16="http://schemas.microsoft.com/office/drawing/2014/main" id="{DBD604FB-D478-496C-8440-BF7E774CA395}"/>
              </a:ext>
            </a:extLst>
          </p:cNvPr>
          <p:cNvSpPr/>
          <p:nvPr/>
        </p:nvSpPr>
        <p:spPr>
          <a:xfrm>
            <a:off x="2014381" y="2006717"/>
            <a:ext cx="802140" cy="371305"/>
          </a:xfrm>
          <a:prstGeom prst="homePlate">
            <a:avLst/>
          </a:prstGeom>
          <a:solidFill>
            <a:schemeClr val="bg1"/>
          </a:solidFill>
          <a:ln w="12700" cap="flat" cmpd="sng" algn="ctr">
            <a:solidFill>
              <a:srgbClr val="FF81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356007">
              <a:defRPr/>
            </a:pPr>
            <a:r>
              <a:rPr lang="nb-NO" sz="800" kern="0" noProof="1">
                <a:solidFill>
                  <a:srgbClr val="494949"/>
                </a:solidFill>
                <a:latin typeface="+mj-lt"/>
              </a:rPr>
              <a:t>Dialog-konferanse</a:t>
            </a:r>
          </a:p>
        </p:txBody>
      </p:sp>
      <p:sp>
        <p:nvSpPr>
          <p:cNvPr id="69" name="Google Shape;130;g7347688f59_0_0">
            <a:extLst>
              <a:ext uri="{FF2B5EF4-FFF2-40B4-BE49-F238E27FC236}">
                <a16:creationId xmlns:a16="http://schemas.microsoft.com/office/drawing/2014/main" id="{C7BD6E3D-2D11-48E7-B6D4-42DC9D556A46}"/>
              </a:ext>
            </a:extLst>
          </p:cNvPr>
          <p:cNvSpPr/>
          <p:nvPr/>
        </p:nvSpPr>
        <p:spPr>
          <a:xfrm>
            <a:off x="644917" y="2466487"/>
            <a:ext cx="9611393" cy="296800"/>
          </a:xfrm>
          <a:prstGeom prst="rect">
            <a:avLst/>
          </a:prstGeom>
          <a:solidFill>
            <a:srgbClr val="07A38B"/>
          </a:solidFill>
          <a:ln>
            <a:noFill/>
          </a:ln>
        </p:spPr>
        <p:txBody>
          <a:bodyPr spcFirstLastPara="1" wrap="square" lIns="25026" tIns="25026" rIns="25026" bIns="25026" anchor="ctr" anchorCtr="0">
            <a:noAutofit/>
          </a:bodyPr>
          <a:lstStyle/>
          <a:p>
            <a:pPr algn="ctr" defTabSz="250298">
              <a:buClr>
                <a:srgbClr val="000000"/>
              </a:buClr>
            </a:pPr>
            <a:r>
              <a:rPr lang="nb-NO" sz="1050" b="1" kern="0">
                <a:solidFill>
                  <a:schemeClr val="bg1"/>
                </a:solidFill>
                <a:cs typeface="Arial"/>
                <a:sym typeface="Arial"/>
              </a:rPr>
              <a:t>     Avvikling av og utflytting fra lokalene på Kjeller</a:t>
            </a:r>
            <a:endParaRPr sz="1050" b="1" kern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72" name="Pentagon 15">
            <a:extLst>
              <a:ext uri="{FF2B5EF4-FFF2-40B4-BE49-F238E27FC236}">
                <a16:creationId xmlns:a16="http://schemas.microsoft.com/office/drawing/2014/main" id="{C6A05FEC-9F31-48D7-81C6-713E122EE98D}"/>
              </a:ext>
            </a:extLst>
          </p:cNvPr>
          <p:cNvSpPr/>
          <p:nvPr/>
        </p:nvSpPr>
        <p:spPr>
          <a:xfrm>
            <a:off x="2673578" y="2842643"/>
            <a:ext cx="1526631" cy="371305"/>
          </a:xfrm>
          <a:prstGeom prst="homePlate">
            <a:avLst/>
          </a:prstGeom>
          <a:solidFill>
            <a:schemeClr val="bg1"/>
          </a:solidFill>
          <a:ln w="12700" cap="flat" cmpd="sng" algn="ctr">
            <a:solidFill>
              <a:srgbClr val="07A38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356007">
              <a:defRPr/>
            </a:pPr>
            <a:r>
              <a:rPr lang="nb-NO" sz="900" kern="0" noProof="1">
                <a:solidFill>
                  <a:srgbClr val="494949"/>
                </a:solidFill>
                <a:latin typeface="+mj-lt"/>
              </a:rPr>
              <a:t>Utarbeide plan for avvikling og utflytting</a:t>
            </a:r>
          </a:p>
        </p:txBody>
      </p:sp>
      <p:sp>
        <p:nvSpPr>
          <p:cNvPr id="74" name="Pentagon 15">
            <a:extLst>
              <a:ext uri="{FF2B5EF4-FFF2-40B4-BE49-F238E27FC236}">
                <a16:creationId xmlns:a16="http://schemas.microsoft.com/office/drawing/2014/main" id="{8B338493-1C56-4DF9-AEB7-B0FBB57E024B}"/>
              </a:ext>
            </a:extLst>
          </p:cNvPr>
          <p:cNvSpPr/>
          <p:nvPr/>
        </p:nvSpPr>
        <p:spPr>
          <a:xfrm>
            <a:off x="4261716" y="2842643"/>
            <a:ext cx="5951447" cy="371305"/>
          </a:xfrm>
          <a:prstGeom prst="homePlate">
            <a:avLst/>
          </a:prstGeom>
          <a:solidFill>
            <a:schemeClr val="bg1"/>
          </a:solidFill>
          <a:ln w="12700" cap="flat" cmpd="sng" algn="ctr">
            <a:solidFill>
              <a:srgbClr val="07A38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356007">
              <a:defRPr/>
            </a:pPr>
            <a:r>
              <a:rPr lang="nb-NO" sz="900" kern="0" noProof="1">
                <a:solidFill>
                  <a:srgbClr val="494949"/>
                </a:solidFill>
                <a:latin typeface="+mj-lt"/>
              </a:rPr>
              <a:t>Organisere gjennomføringen av flytting fra Kjeller til lokaler i Oslo og nye lokaler på Romerike</a:t>
            </a:r>
          </a:p>
        </p:txBody>
      </p:sp>
      <p:sp>
        <p:nvSpPr>
          <p:cNvPr id="76" name="Google Shape;130;g7347688f59_0_0">
            <a:extLst>
              <a:ext uri="{FF2B5EF4-FFF2-40B4-BE49-F238E27FC236}">
                <a16:creationId xmlns:a16="http://schemas.microsoft.com/office/drawing/2014/main" id="{29A5DEC6-C705-475E-B546-B9E3AF5C6995}"/>
              </a:ext>
            </a:extLst>
          </p:cNvPr>
          <p:cNvSpPr/>
          <p:nvPr/>
        </p:nvSpPr>
        <p:spPr>
          <a:xfrm>
            <a:off x="644916" y="3322938"/>
            <a:ext cx="9652300" cy="296800"/>
          </a:xfrm>
          <a:prstGeom prst="rect">
            <a:avLst/>
          </a:prstGeom>
          <a:solidFill>
            <a:srgbClr val="95C11F"/>
          </a:solidFill>
          <a:ln>
            <a:noFill/>
          </a:ln>
        </p:spPr>
        <p:txBody>
          <a:bodyPr spcFirstLastPara="1" wrap="square" lIns="25026" tIns="25026" rIns="25026" bIns="25026" anchor="ctr" anchorCtr="0">
            <a:noAutofit/>
          </a:bodyPr>
          <a:lstStyle/>
          <a:p>
            <a:pPr algn="ctr" defTabSz="250298">
              <a:buClr>
                <a:srgbClr val="000000"/>
              </a:buClr>
            </a:pPr>
            <a:r>
              <a:rPr lang="nb-NO" sz="1050" b="1" kern="0">
                <a:solidFill>
                  <a:schemeClr val="bg1"/>
                </a:solidFill>
                <a:cs typeface="Arial"/>
                <a:sym typeface="Arial"/>
              </a:rPr>
              <a:t>Vurdere, anbefale og etablere ny campus på Romerike</a:t>
            </a:r>
            <a:endParaRPr sz="1050" b="1" kern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79" name="Pentagon 15">
            <a:extLst>
              <a:ext uri="{FF2B5EF4-FFF2-40B4-BE49-F238E27FC236}">
                <a16:creationId xmlns:a16="http://schemas.microsoft.com/office/drawing/2014/main" id="{3022831A-4369-4B85-8183-6E4515FD47D6}"/>
              </a:ext>
            </a:extLst>
          </p:cNvPr>
          <p:cNvSpPr/>
          <p:nvPr/>
        </p:nvSpPr>
        <p:spPr>
          <a:xfrm>
            <a:off x="3072686" y="4508008"/>
            <a:ext cx="1305366" cy="454532"/>
          </a:xfrm>
          <a:prstGeom prst="homePlate">
            <a:avLst/>
          </a:prstGeom>
          <a:solidFill>
            <a:schemeClr val="bg1"/>
          </a:solidFill>
          <a:ln w="12700" cap="flat" cmpd="sng" algn="ctr">
            <a:solidFill>
              <a:srgbClr val="07A38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356007">
              <a:defRPr/>
            </a:pPr>
            <a:r>
              <a:rPr lang="nb-NO" sz="900" kern="0" noProof="1">
                <a:solidFill>
                  <a:srgbClr val="494949"/>
                </a:solidFill>
                <a:latin typeface="+mj-lt"/>
              </a:rPr>
              <a:t>Samfunns-økonomisk analyse</a:t>
            </a:r>
          </a:p>
        </p:txBody>
      </p:sp>
      <p:sp>
        <p:nvSpPr>
          <p:cNvPr id="80" name="Pentagon 15">
            <a:extLst>
              <a:ext uri="{FF2B5EF4-FFF2-40B4-BE49-F238E27FC236}">
                <a16:creationId xmlns:a16="http://schemas.microsoft.com/office/drawing/2014/main" id="{63F3B6A6-9789-4614-A74C-71319BA72299}"/>
              </a:ext>
            </a:extLst>
          </p:cNvPr>
          <p:cNvSpPr/>
          <p:nvPr/>
        </p:nvSpPr>
        <p:spPr>
          <a:xfrm>
            <a:off x="2982370" y="4090206"/>
            <a:ext cx="1395683" cy="371305"/>
          </a:xfrm>
          <a:prstGeom prst="homePlate">
            <a:avLst/>
          </a:prstGeom>
          <a:solidFill>
            <a:schemeClr val="bg1"/>
          </a:solidFill>
          <a:ln w="12700" cap="flat" cmpd="sng" algn="ctr">
            <a:solidFill>
              <a:srgbClr val="07A38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356007">
              <a:defRPr/>
            </a:pPr>
            <a:r>
              <a:rPr lang="nb-NO" sz="900" kern="0" noProof="1">
                <a:solidFill>
                  <a:srgbClr val="494949"/>
                </a:solidFill>
                <a:latin typeface="+mj-lt"/>
              </a:rPr>
              <a:t>Skissere og utrede alternative konsepter</a:t>
            </a:r>
          </a:p>
        </p:txBody>
      </p:sp>
      <p:sp>
        <p:nvSpPr>
          <p:cNvPr id="82" name="Pentagon 15">
            <a:extLst>
              <a:ext uri="{FF2B5EF4-FFF2-40B4-BE49-F238E27FC236}">
                <a16:creationId xmlns:a16="http://schemas.microsoft.com/office/drawing/2014/main" id="{D1EC542D-4CCB-42FA-8367-C0C8B7E8FC11}"/>
              </a:ext>
            </a:extLst>
          </p:cNvPr>
          <p:cNvSpPr/>
          <p:nvPr/>
        </p:nvSpPr>
        <p:spPr>
          <a:xfrm>
            <a:off x="2583218" y="3669335"/>
            <a:ext cx="4030865" cy="371305"/>
          </a:xfrm>
          <a:prstGeom prst="homePlate">
            <a:avLst/>
          </a:prstGeom>
          <a:solidFill>
            <a:schemeClr val="bg1"/>
          </a:solidFill>
          <a:ln w="12700" cap="flat" cmpd="sng" algn="ctr">
            <a:solidFill>
              <a:srgbClr val="07A38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356007">
              <a:defRPr/>
            </a:pPr>
            <a:r>
              <a:rPr lang="nb-NO" sz="900" kern="0" noProof="1">
                <a:solidFill>
                  <a:srgbClr val="494949"/>
                </a:solidFill>
                <a:latin typeface="+mj-lt"/>
              </a:rPr>
              <a:t>Utforske mulighetsrom og etablere samarbeid</a:t>
            </a:r>
          </a:p>
        </p:txBody>
      </p:sp>
      <p:sp>
        <p:nvSpPr>
          <p:cNvPr id="83" name="Pentagon 15">
            <a:extLst>
              <a:ext uri="{FF2B5EF4-FFF2-40B4-BE49-F238E27FC236}">
                <a16:creationId xmlns:a16="http://schemas.microsoft.com/office/drawing/2014/main" id="{095A2FCE-D31E-4DD1-A2BE-76B6E1A18349}"/>
              </a:ext>
            </a:extLst>
          </p:cNvPr>
          <p:cNvSpPr/>
          <p:nvPr/>
        </p:nvSpPr>
        <p:spPr>
          <a:xfrm>
            <a:off x="5768649" y="4084343"/>
            <a:ext cx="4361607" cy="850449"/>
          </a:xfrm>
          <a:prstGeom prst="homePlate">
            <a:avLst/>
          </a:prstGeom>
          <a:solidFill>
            <a:schemeClr val="bg1"/>
          </a:solidFill>
          <a:ln w="12700" cap="flat" cmpd="sng" algn="ctr">
            <a:solidFill>
              <a:srgbClr val="07A38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356007">
              <a:defRPr/>
            </a:pPr>
            <a:r>
              <a:rPr lang="nb-NO" sz="900" kern="0" noProof="1">
                <a:solidFill>
                  <a:srgbClr val="494949"/>
                </a:solidFill>
                <a:latin typeface="+mj-lt"/>
              </a:rPr>
              <a:t>Realisere anbefalt konsept</a:t>
            </a:r>
          </a:p>
        </p:txBody>
      </p:sp>
      <p:cxnSp>
        <p:nvCxnSpPr>
          <p:cNvPr id="84" name="Straight Connector 17">
            <a:extLst>
              <a:ext uri="{FF2B5EF4-FFF2-40B4-BE49-F238E27FC236}">
                <a16:creationId xmlns:a16="http://schemas.microsoft.com/office/drawing/2014/main" id="{5182098C-4CE2-44A7-A2B8-D4027738D579}"/>
              </a:ext>
            </a:extLst>
          </p:cNvPr>
          <p:cNvCxnSpPr>
            <a:cxnSpLocks/>
          </p:cNvCxnSpPr>
          <p:nvPr/>
        </p:nvCxnSpPr>
        <p:spPr>
          <a:xfrm>
            <a:off x="685824" y="5022039"/>
            <a:ext cx="9611393" cy="0"/>
          </a:xfrm>
          <a:prstGeom prst="line">
            <a:avLst/>
          </a:prstGeom>
          <a:ln w="22225" cap="rnd">
            <a:solidFill>
              <a:schemeClr val="bg1">
                <a:lumMod val="65000"/>
              </a:schemeClr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Google Shape;130;g7347688f59_0_0">
            <a:extLst>
              <a:ext uri="{FF2B5EF4-FFF2-40B4-BE49-F238E27FC236}">
                <a16:creationId xmlns:a16="http://schemas.microsoft.com/office/drawing/2014/main" id="{EB8F50EE-5040-4087-B739-1959302692DE}"/>
              </a:ext>
            </a:extLst>
          </p:cNvPr>
          <p:cNvSpPr/>
          <p:nvPr/>
        </p:nvSpPr>
        <p:spPr>
          <a:xfrm>
            <a:off x="644916" y="5058699"/>
            <a:ext cx="9652300" cy="296800"/>
          </a:xfrm>
          <a:prstGeom prst="rect">
            <a:avLst/>
          </a:prstGeom>
          <a:solidFill>
            <a:srgbClr val="000064"/>
          </a:solidFill>
          <a:ln>
            <a:noFill/>
          </a:ln>
        </p:spPr>
        <p:txBody>
          <a:bodyPr spcFirstLastPara="1" wrap="square" lIns="25026" tIns="25026" rIns="25026" bIns="25026" anchor="ctr" anchorCtr="0">
            <a:noAutofit/>
          </a:bodyPr>
          <a:lstStyle/>
          <a:p>
            <a:pPr algn="ctr" defTabSz="250298">
              <a:buClr>
                <a:srgbClr val="000000"/>
              </a:buClr>
            </a:pPr>
            <a:r>
              <a:rPr lang="nb-NO" sz="1050" b="1" kern="0">
                <a:solidFill>
                  <a:schemeClr val="bg1"/>
                </a:solidFill>
                <a:cs typeface="Arial"/>
                <a:sym typeface="Arial"/>
              </a:rPr>
              <a:t>Fastsette premisser for strategisk utvikling av OsloMets totale eiendomsportefølje</a:t>
            </a:r>
            <a:endParaRPr sz="1050" b="1" kern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87" name="Pentagon 15">
            <a:extLst>
              <a:ext uri="{FF2B5EF4-FFF2-40B4-BE49-F238E27FC236}">
                <a16:creationId xmlns:a16="http://schemas.microsoft.com/office/drawing/2014/main" id="{7AAA342A-F224-4E6F-BD1F-B177F8A89A2B}"/>
              </a:ext>
            </a:extLst>
          </p:cNvPr>
          <p:cNvSpPr/>
          <p:nvPr/>
        </p:nvSpPr>
        <p:spPr>
          <a:xfrm>
            <a:off x="2746684" y="5389183"/>
            <a:ext cx="1631369" cy="430150"/>
          </a:xfrm>
          <a:prstGeom prst="homePlate">
            <a:avLst/>
          </a:prstGeom>
          <a:solidFill>
            <a:schemeClr val="bg1"/>
          </a:solidFill>
          <a:ln w="12700" cap="flat" cmpd="sng" algn="ctr">
            <a:solidFill>
              <a:srgbClr val="0000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356007">
              <a:defRPr/>
            </a:pPr>
            <a:r>
              <a:rPr lang="nb-NO" sz="800" kern="0" noProof="1">
                <a:solidFill>
                  <a:srgbClr val="494949"/>
                </a:solidFill>
                <a:latin typeface="+mj-lt"/>
              </a:rPr>
              <a:t>Sammenstille eksempler på campusstrategier og løsninger</a:t>
            </a:r>
          </a:p>
        </p:txBody>
      </p:sp>
      <p:sp>
        <p:nvSpPr>
          <p:cNvPr id="88" name="Pentagon 15">
            <a:extLst>
              <a:ext uri="{FF2B5EF4-FFF2-40B4-BE49-F238E27FC236}">
                <a16:creationId xmlns:a16="http://schemas.microsoft.com/office/drawing/2014/main" id="{FA364402-6D4B-4FD1-9C59-E295E8A00C72}"/>
              </a:ext>
            </a:extLst>
          </p:cNvPr>
          <p:cNvSpPr/>
          <p:nvPr/>
        </p:nvSpPr>
        <p:spPr>
          <a:xfrm>
            <a:off x="2982369" y="5893963"/>
            <a:ext cx="1825996" cy="387372"/>
          </a:xfrm>
          <a:prstGeom prst="homePlate">
            <a:avLst/>
          </a:prstGeom>
          <a:solidFill>
            <a:schemeClr val="bg1"/>
          </a:solidFill>
          <a:ln w="12700" cap="flat" cmpd="sng" algn="ctr">
            <a:solidFill>
              <a:srgbClr val="0000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356007">
              <a:defRPr/>
            </a:pPr>
            <a:r>
              <a:rPr lang="nb-NO" sz="900" kern="0" noProof="1">
                <a:solidFill>
                  <a:srgbClr val="494949"/>
                </a:solidFill>
                <a:latin typeface="+mj-lt"/>
              </a:rPr>
              <a:t>Utarbeide helhetlig kontordisponseringsplan</a:t>
            </a:r>
          </a:p>
        </p:txBody>
      </p:sp>
      <p:sp>
        <p:nvSpPr>
          <p:cNvPr id="90" name="Pentagon 15">
            <a:extLst>
              <a:ext uri="{FF2B5EF4-FFF2-40B4-BE49-F238E27FC236}">
                <a16:creationId xmlns:a16="http://schemas.microsoft.com/office/drawing/2014/main" id="{C9B864D2-A40A-448F-926C-8448E0C8AE39}"/>
              </a:ext>
            </a:extLst>
          </p:cNvPr>
          <p:cNvSpPr/>
          <p:nvPr/>
        </p:nvSpPr>
        <p:spPr>
          <a:xfrm>
            <a:off x="4440045" y="5389183"/>
            <a:ext cx="1573078" cy="430150"/>
          </a:xfrm>
          <a:prstGeom prst="homePlate">
            <a:avLst/>
          </a:prstGeom>
          <a:solidFill>
            <a:schemeClr val="bg1"/>
          </a:solidFill>
          <a:ln w="12700" cap="flat" cmpd="sng" algn="ctr">
            <a:solidFill>
              <a:srgbClr val="0000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356007">
              <a:defRPr/>
            </a:pPr>
            <a:r>
              <a:rPr lang="nb-NO" sz="800" kern="0" noProof="1">
                <a:solidFill>
                  <a:srgbClr val="494949"/>
                </a:solidFill>
                <a:latin typeface="+mj-lt"/>
              </a:rPr>
              <a:t>Vurdere og anbefale nye undervisnings- og samarbeidsformer</a:t>
            </a:r>
          </a:p>
        </p:txBody>
      </p:sp>
      <p:sp>
        <p:nvSpPr>
          <p:cNvPr id="91" name="Pentagon 15">
            <a:extLst>
              <a:ext uri="{FF2B5EF4-FFF2-40B4-BE49-F238E27FC236}">
                <a16:creationId xmlns:a16="http://schemas.microsoft.com/office/drawing/2014/main" id="{65E2C11F-A273-4C82-A52D-B5A6C0F2A93D}"/>
              </a:ext>
            </a:extLst>
          </p:cNvPr>
          <p:cNvSpPr/>
          <p:nvPr/>
        </p:nvSpPr>
        <p:spPr>
          <a:xfrm>
            <a:off x="6075116" y="5410572"/>
            <a:ext cx="1904388" cy="387372"/>
          </a:xfrm>
          <a:prstGeom prst="homePlate">
            <a:avLst/>
          </a:prstGeom>
          <a:solidFill>
            <a:schemeClr val="bg1"/>
          </a:solidFill>
          <a:ln w="12700" cap="flat" cmpd="sng" algn="ctr">
            <a:solidFill>
              <a:srgbClr val="0000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356007">
              <a:defRPr/>
            </a:pPr>
            <a:r>
              <a:rPr lang="nb-NO" sz="900" kern="0" noProof="1">
                <a:solidFill>
                  <a:srgbClr val="494949"/>
                </a:solidFill>
                <a:latin typeface="+mj-lt"/>
              </a:rPr>
              <a:t>Utarbeide helhetlig campusplan</a:t>
            </a:r>
          </a:p>
        </p:txBody>
      </p:sp>
      <p:sp>
        <p:nvSpPr>
          <p:cNvPr id="92" name="Pentagon 15">
            <a:extLst>
              <a:ext uri="{FF2B5EF4-FFF2-40B4-BE49-F238E27FC236}">
                <a16:creationId xmlns:a16="http://schemas.microsoft.com/office/drawing/2014/main" id="{DF0B7822-E818-4146-9102-1CA9F8FC332B}"/>
              </a:ext>
            </a:extLst>
          </p:cNvPr>
          <p:cNvSpPr/>
          <p:nvPr/>
        </p:nvSpPr>
        <p:spPr>
          <a:xfrm>
            <a:off x="4865538" y="6330270"/>
            <a:ext cx="5347626" cy="291014"/>
          </a:xfrm>
          <a:prstGeom prst="homePlate">
            <a:avLst/>
          </a:prstGeom>
          <a:solidFill>
            <a:schemeClr val="bg1"/>
          </a:solidFill>
          <a:ln w="12700" cap="flat" cmpd="sng" algn="ctr">
            <a:solidFill>
              <a:srgbClr val="0000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356007">
              <a:defRPr/>
            </a:pPr>
            <a:r>
              <a:rPr lang="nb-NO" sz="900" kern="0" noProof="1">
                <a:solidFill>
                  <a:srgbClr val="494949"/>
                </a:solidFill>
                <a:latin typeface="+mj-lt"/>
              </a:rPr>
              <a:t>Reforhandling av leieavtaler</a:t>
            </a:r>
          </a:p>
        </p:txBody>
      </p:sp>
      <p:sp>
        <p:nvSpPr>
          <p:cNvPr id="39" name="Diamond 198">
            <a:extLst>
              <a:ext uri="{FF2B5EF4-FFF2-40B4-BE49-F238E27FC236}">
                <a16:creationId xmlns:a16="http://schemas.microsoft.com/office/drawing/2014/main" id="{C58EBCA4-8AA9-415E-B535-B2CA9544C6C5}"/>
              </a:ext>
            </a:extLst>
          </p:cNvPr>
          <p:cNvSpPr/>
          <p:nvPr/>
        </p:nvSpPr>
        <p:spPr>
          <a:xfrm>
            <a:off x="3173935" y="1028804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41" name="Diamond 198">
            <a:extLst>
              <a:ext uri="{FF2B5EF4-FFF2-40B4-BE49-F238E27FC236}">
                <a16:creationId xmlns:a16="http://schemas.microsoft.com/office/drawing/2014/main" id="{41F46603-605A-416E-98B4-A75683F1942C}"/>
              </a:ext>
            </a:extLst>
          </p:cNvPr>
          <p:cNvSpPr/>
          <p:nvPr/>
        </p:nvSpPr>
        <p:spPr>
          <a:xfrm>
            <a:off x="3407255" y="1035548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42" name="Pentagon 15">
            <a:extLst>
              <a:ext uri="{FF2B5EF4-FFF2-40B4-BE49-F238E27FC236}">
                <a16:creationId xmlns:a16="http://schemas.microsoft.com/office/drawing/2014/main" id="{5E37F465-B90D-408B-95C6-18907E71669C}"/>
              </a:ext>
            </a:extLst>
          </p:cNvPr>
          <p:cNvSpPr/>
          <p:nvPr/>
        </p:nvSpPr>
        <p:spPr>
          <a:xfrm>
            <a:off x="4428140" y="4084343"/>
            <a:ext cx="1305366" cy="888871"/>
          </a:xfrm>
          <a:prstGeom prst="homePlate">
            <a:avLst/>
          </a:prstGeom>
          <a:solidFill>
            <a:schemeClr val="bg1"/>
          </a:solidFill>
          <a:ln w="12700" cap="flat" cmpd="sng" algn="ctr">
            <a:solidFill>
              <a:srgbClr val="07A38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356007">
              <a:defRPr/>
            </a:pPr>
            <a:r>
              <a:rPr lang="nb-NO" sz="900" kern="0" noProof="1">
                <a:solidFill>
                  <a:srgbClr val="494949"/>
                </a:solidFill>
                <a:latin typeface="+mj-lt"/>
              </a:rPr>
              <a:t>Forankre og behandle konseptvalgs-utredning og samfunnsøkonomisk analyse</a:t>
            </a:r>
          </a:p>
        </p:txBody>
      </p:sp>
      <p:sp>
        <p:nvSpPr>
          <p:cNvPr id="43" name="Pentagon 15">
            <a:extLst>
              <a:ext uri="{FF2B5EF4-FFF2-40B4-BE49-F238E27FC236}">
                <a16:creationId xmlns:a16="http://schemas.microsoft.com/office/drawing/2014/main" id="{E35D47B2-66A1-4083-8E33-6AD694406350}"/>
              </a:ext>
            </a:extLst>
          </p:cNvPr>
          <p:cNvSpPr/>
          <p:nvPr/>
        </p:nvSpPr>
        <p:spPr>
          <a:xfrm>
            <a:off x="4869372" y="5892251"/>
            <a:ext cx="1825996" cy="387372"/>
          </a:xfrm>
          <a:prstGeom prst="homePlate">
            <a:avLst/>
          </a:prstGeom>
          <a:solidFill>
            <a:schemeClr val="bg1"/>
          </a:solidFill>
          <a:ln w="12700" cap="flat" cmpd="sng" algn="ctr">
            <a:solidFill>
              <a:srgbClr val="0000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356007">
              <a:defRPr/>
            </a:pPr>
            <a:r>
              <a:rPr lang="nb-NO" sz="900" kern="0" noProof="1">
                <a:solidFill>
                  <a:srgbClr val="494949"/>
                </a:solidFill>
                <a:latin typeface="+mj-lt"/>
              </a:rPr>
              <a:t>Realisering av kontordisponeringsplan</a:t>
            </a:r>
          </a:p>
        </p:txBody>
      </p:sp>
      <p:sp>
        <p:nvSpPr>
          <p:cNvPr id="44" name="Diamond 198">
            <a:extLst>
              <a:ext uri="{FF2B5EF4-FFF2-40B4-BE49-F238E27FC236}">
                <a16:creationId xmlns:a16="http://schemas.microsoft.com/office/drawing/2014/main" id="{A235EA26-6DC4-4C2A-8722-F8103D287EE1}"/>
              </a:ext>
            </a:extLst>
          </p:cNvPr>
          <p:cNvSpPr/>
          <p:nvPr/>
        </p:nvSpPr>
        <p:spPr>
          <a:xfrm>
            <a:off x="3632483" y="1034200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48" name="Diamond 198">
            <a:extLst>
              <a:ext uri="{FF2B5EF4-FFF2-40B4-BE49-F238E27FC236}">
                <a16:creationId xmlns:a16="http://schemas.microsoft.com/office/drawing/2014/main" id="{D9C7DE5F-1AED-4D39-B2BF-A5C1471CBE37}"/>
              </a:ext>
            </a:extLst>
          </p:cNvPr>
          <p:cNvSpPr/>
          <p:nvPr/>
        </p:nvSpPr>
        <p:spPr>
          <a:xfrm>
            <a:off x="3843510" y="1034014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49" name="Diamond 198">
            <a:extLst>
              <a:ext uri="{FF2B5EF4-FFF2-40B4-BE49-F238E27FC236}">
                <a16:creationId xmlns:a16="http://schemas.microsoft.com/office/drawing/2014/main" id="{2174310D-1A08-496A-9106-9B082B72D19B}"/>
              </a:ext>
            </a:extLst>
          </p:cNvPr>
          <p:cNvSpPr/>
          <p:nvPr/>
        </p:nvSpPr>
        <p:spPr>
          <a:xfrm>
            <a:off x="4109198" y="1032666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50" name="Diamond 198">
            <a:extLst>
              <a:ext uri="{FF2B5EF4-FFF2-40B4-BE49-F238E27FC236}">
                <a16:creationId xmlns:a16="http://schemas.microsoft.com/office/drawing/2014/main" id="{FADE7EC2-80F4-4122-9D33-D58AB663F91B}"/>
              </a:ext>
            </a:extLst>
          </p:cNvPr>
          <p:cNvSpPr/>
          <p:nvPr/>
        </p:nvSpPr>
        <p:spPr>
          <a:xfrm>
            <a:off x="4318242" y="1031318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56" name="Diamond 198">
            <a:extLst>
              <a:ext uri="{FF2B5EF4-FFF2-40B4-BE49-F238E27FC236}">
                <a16:creationId xmlns:a16="http://schemas.microsoft.com/office/drawing/2014/main" id="{F933073C-F014-440C-A7DE-117E20BD9294}"/>
              </a:ext>
            </a:extLst>
          </p:cNvPr>
          <p:cNvSpPr/>
          <p:nvPr/>
        </p:nvSpPr>
        <p:spPr>
          <a:xfrm>
            <a:off x="4600114" y="1029970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62" name="Diamond 198">
            <a:extLst>
              <a:ext uri="{FF2B5EF4-FFF2-40B4-BE49-F238E27FC236}">
                <a16:creationId xmlns:a16="http://schemas.microsoft.com/office/drawing/2014/main" id="{B9047531-B13F-4845-89DF-9FA8BC74A0A0}"/>
              </a:ext>
            </a:extLst>
          </p:cNvPr>
          <p:cNvSpPr/>
          <p:nvPr/>
        </p:nvSpPr>
        <p:spPr>
          <a:xfrm>
            <a:off x="5001379" y="1027456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68" name="Diamond 198">
            <a:extLst>
              <a:ext uri="{FF2B5EF4-FFF2-40B4-BE49-F238E27FC236}">
                <a16:creationId xmlns:a16="http://schemas.microsoft.com/office/drawing/2014/main" id="{6D70DA2F-0F0D-4598-A697-A4473DC4F55B}"/>
              </a:ext>
            </a:extLst>
          </p:cNvPr>
          <p:cNvSpPr/>
          <p:nvPr/>
        </p:nvSpPr>
        <p:spPr>
          <a:xfrm>
            <a:off x="5234699" y="1034200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70" name="Diamond 198">
            <a:extLst>
              <a:ext uri="{FF2B5EF4-FFF2-40B4-BE49-F238E27FC236}">
                <a16:creationId xmlns:a16="http://schemas.microsoft.com/office/drawing/2014/main" id="{EA139BAE-E565-4B1C-92DC-5B2049C556FC}"/>
              </a:ext>
            </a:extLst>
          </p:cNvPr>
          <p:cNvSpPr/>
          <p:nvPr/>
        </p:nvSpPr>
        <p:spPr>
          <a:xfrm>
            <a:off x="5459927" y="1032852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71" name="Diamond 198">
            <a:extLst>
              <a:ext uri="{FF2B5EF4-FFF2-40B4-BE49-F238E27FC236}">
                <a16:creationId xmlns:a16="http://schemas.microsoft.com/office/drawing/2014/main" id="{7583E728-4268-48A5-8CFD-66CA4B8E7CC2}"/>
              </a:ext>
            </a:extLst>
          </p:cNvPr>
          <p:cNvSpPr/>
          <p:nvPr/>
        </p:nvSpPr>
        <p:spPr>
          <a:xfrm>
            <a:off x="5670954" y="1032666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73" name="Diamond 198">
            <a:extLst>
              <a:ext uri="{FF2B5EF4-FFF2-40B4-BE49-F238E27FC236}">
                <a16:creationId xmlns:a16="http://schemas.microsoft.com/office/drawing/2014/main" id="{832C48AC-76AB-482D-977C-F87651894E17}"/>
              </a:ext>
            </a:extLst>
          </p:cNvPr>
          <p:cNvSpPr/>
          <p:nvPr/>
        </p:nvSpPr>
        <p:spPr>
          <a:xfrm>
            <a:off x="5936642" y="1031318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75" name="Diamond 198">
            <a:extLst>
              <a:ext uri="{FF2B5EF4-FFF2-40B4-BE49-F238E27FC236}">
                <a16:creationId xmlns:a16="http://schemas.microsoft.com/office/drawing/2014/main" id="{00404540-11B5-4E06-9C5D-DA93E21E2DBE}"/>
              </a:ext>
            </a:extLst>
          </p:cNvPr>
          <p:cNvSpPr/>
          <p:nvPr/>
        </p:nvSpPr>
        <p:spPr>
          <a:xfrm>
            <a:off x="6145686" y="1029970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78" name="Diamond 198">
            <a:extLst>
              <a:ext uri="{FF2B5EF4-FFF2-40B4-BE49-F238E27FC236}">
                <a16:creationId xmlns:a16="http://schemas.microsoft.com/office/drawing/2014/main" id="{8CAF1C1A-B40C-4A36-BA1A-D24F280ECE78}"/>
              </a:ext>
            </a:extLst>
          </p:cNvPr>
          <p:cNvSpPr/>
          <p:nvPr/>
        </p:nvSpPr>
        <p:spPr>
          <a:xfrm>
            <a:off x="6427558" y="1028622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81" name="Diamond 198">
            <a:extLst>
              <a:ext uri="{FF2B5EF4-FFF2-40B4-BE49-F238E27FC236}">
                <a16:creationId xmlns:a16="http://schemas.microsoft.com/office/drawing/2014/main" id="{DBFB41E5-83EF-488E-86C8-7BD5889CA058}"/>
              </a:ext>
            </a:extLst>
          </p:cNvPr>
          <p:cNvSpPr/>
          <p:nvPr/>
        </p:nvSpPr>
        <p:spPr>
          <a:xfrm>
            <a:off x="6773527" y="1027456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86" name="Diamond 198">
            <a:extLst>
              <a:ext uri="{FF2B5EF4-FFF2-40B4-BE49-F238E27FC236}">
                <a16:creationId xmlns:a16="http://schemas.microsoft.com/office/drawing/2014/main" id="{EFB65B07-B090-41B9-A662-C2E238E0EC9A}"/>
              </a:ext>
            </a:extLst>
          </p:cNvPr>
          <p:cNvSpPr/>
          <p:nvPr/>
        </p:nvSpPr>
        <p:spPr>
          <a:xfrm>
            <a:off x="7006847" y="1034200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89" name="Diamond 198">
            <a:extLst>
              <a:ext uri="{FF2B5EF4-FFF2-40B4-BE49-F238E27FC236}">
                <a16:creationId xmlns:a16="http://schemas.microsoft.com/office/drawing/2014/main" id="{82E3F51C-28C9-467A-9735-1A0118AF724B}"/>
              </a:ext>
            </a:extLst>
          </p:cNvPr>
          <p:cNvSpPr/>
          <p:nvPr/>
        </p:nvSpPr>
        <p:spPr>
          <a:xfrm>
            <a:off x="7232075" y="1032852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93" name="Diamond 198">
            <a:extLst>
              <a:ext uri="{FF2B5EF4-FFF2-40B4-BE49-F238E27FC236}">
                <a16:creationId xmlns:a16="http://schemas.microsoft.com/office/drawing/2014/main" id="{84E8544E-1E9E-4FB8-ADE5-850F1A5621ED}"/>
              </a:ext>
            </a:extLst>
          </p:cNvPr>
          <p:cNvSpPr/>
          <p:nvPr/>
        </p:nvSpPr>
        <p:spPr>
          <a:xfrm>
            <a:off x="7443102" y="1032666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94" name="Diamond 198">
            <a:extLst>
              <a:ext uri="{FF2B5EF4-FFF2-40B4-BE49-F238E27FC236}">
                <a16:creationId xmlns:a16="http://schemas.microsoft.com/office/drawing/2014/main" id="{9D18BBA8-C8DA-40E0-8556-7380951C6D09}"/>
              </a:ext>
            </a:extLst>
          </p:cNvPr>
          <p:cNvSpPr/>
          <p:nvPr/>
        </p:nvSpPr>
        <p:spPr>
          <a:xfrm>
            <a:off x="7708790" y="1031318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95" name="Diamond 198">
            <a:extLst>
              <a:ext uri="{FF2B5EF4-FFF2-40B4-BE49-F238E27FC236}">
                <a16:creationId xmlns:a16="http://schemas.microsoft.com/office/drawing/2014/main" id="{059B047E-3831-4236-9634-6682AB11AFC2}"/>
              </a:ext>
            </a:extLst>
          </p:cNvPr>
          <p:cNvSpPr/>
          <p:nvPr/>
        </p:nvSpPr>
        <p:spPr>
          <a:xfrm>
            <a:off x="7917834" y="1029970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96" name="Diamond 198">
            <a:extLst>
              <a:ext uri="{FF2B5EF4-FFF2-40B4-BE49-F238E27FC236}">
                <a16:creationId xmlns:a16="http://schemas.microsoft.com/office/drawing/2014/main" id="{E4EDD005-46AD-4E5D-BB4F-207ADB777EC8}"/>
              </a:ext>
            </a:extLst>
          </p:cNvPr>
          <p:cNvSpPr/>
          <p:nvPr/>
        </p:nvSpPr>
        <p:spPr>
          <a:xfrm>
            <a:off x="8199706" y="1028622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97" name="Diamond 198">
            <a:extLst>
              <a:ext uri="{FF2B5EF4-FFF2-40B4-BE49-F238E27FC236}">
                <a16:creationId xmlns:a16="http://schemas.microsoft.com/office/drawing/2014/main" id="{9B58B2A1-1A7F-44A6-B89C-E5F9651BA7D1}"/>
              </a:ext>
            </a:extLst>
          </p:cNvPr>
          <p:cNvSpPr/>
          <p:nvPr/>
        </p:nvSpPr>
        <p:spPr>
          <a:xfrm>
            <a:off x="8634687" y="1027456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98" name="Diamond 198">
            <a:extLst>
              <a:ext uri="{FF2B5EF4-FFF2-40B4-BE49-F238E27FC236}">
                <a16:creationId xmlns:a16="http://schemas.microsoft.com/office/drawing/2014/main" id="{FA0FCB86-06D1-4A96-B052-04209AB40CCB}"/>
              </a:ext>
            </a:extLst>
          </p:cNvPr>
          <p:cNvSpPr/>
          <p:nvPr/>
        </p:nvSpPr>
        <p:spPr>
          <a:xfrm>
            <a:off x="8868007" y="1034200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99" name="Diamond 198">
            <a:extLst>
              <a:ext uri="{FF2B5EF4-FFF2-40B4-BE49-F238E27FC236}">
                <a16:creationId xmlns:a16="http://schemas.microsoft.com/office/drawing/2014/main" id="{9C52EC81-A247-4A26-B203-EBFC294D2558}"/>
              </a:ext>
            </a:extLst>
          </p:cNvPr>
          <p:cNvSpPr/>
          <p:nvPr/>
        </p:nvSpPr>
        <p:spPr>
          <a:xfrm>
            <a:off x="9093235" y="1032852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100" name="Diamond 198">
            <a:extLst>
              <a:ext uri="{FF2B5EF4-FFF2-40B4-BE49-F238E27FC236}">
                <a16:creationId xmlns:a16="http://schemas.microsoft.com/office/drawing/2014/main" id="{242F0E98-FE85-4227-8F4E-240ACF56DB74}"/>
              </a:ext>
            </a:extLst>
          </p:cNvPr>
          <p:cNvSpPr/>
          <p:nvPr/>
        </p:nvSpPr>
        <p:spPr>
          <a:xfrm>
            <a:off x="9304262" y="1032666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101" name="Diamond 198">
            <a:extLst>
              <a:ext uri="{FF2B5EF4-FFF2-40B4-BE49-F238E27FC236}">
                <a16:creationId xmlns:a16="http://schemas.microsoft.com/office/drawing/2014/main" id="{8D82D886-8182-4D91-8BAE-0EE21BC742A7}"/>
              </a:ext>
            </a:extLst>
          </p:cNvPr>
          <p:cNvSpPr/>
          <p:nvPr/>
        </p:nvSpPr>
        <p:spPr>
          <a:xfrm>
            <a:off x="9569950" y="1031318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102" name="Diamond 198">
            <a:extLst>
              <a:ext uri="{FF2B5EF4-FFF2-40B4-BE49-F238E27FC236}">
                <a16:creationId xmlns:a16="http://schemas.microsoft.com/office/drawing/2014/main" id="{AA693D8E-4CB2-4D04-B6FD-F1689C65F97D}"/>
              </a:ext>
            </a:extLst>
          </p:cNvPr>
          <p:cNvSpPr/>
          <p:nvPr/>
        </p:nvSpPr>
        <p:spPr>
          <a:xfrm>
            <a:off x="9778994" y="1029970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103" name="Diamond 198">
            <a:extLst>
              <a:ext uri="{FF2B5EF4-FFF2-40B4-BE49-F238E27FC236}">
                <a16:creationId xmlns:a16="http://schemas.microsoft.com/office/drawing/2014/main" id="{F33C6C0B-9B64-4643-AD0D-7AB7CD622765}"/>
              </a:ext>
            </a:extLst>
          </p:cNvPr>
          <p:cNvSpPr/>
          <p:nvPr/>
        </p:nvSpPr>
        <p:spPr>
          <a:xfrm>
            <a:off x="10060866" y="1028622"/>
            <a:ext cx="103715" cy="110990"/>
          </a:xfrm>
          <a:prstGeom prst="diamond">
            <a:avLst/>
          </a:prstGeom>
          <a:solidFill>
            <a:schemeClr val="tx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09" tIns="17805" rIns="35609" bIns="178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56094">
              <a:defRPr/>
            </a:pPr>
            <a:endParaRPr lang="nb-NO" sz="546" noProof="1">
              <a:solidFill>
                <a:srgbClr val="F0F0F0">
                  <a:lumMod val="25000"/>
                </a:srgbClr>
              </a:solidFill>
              <a:latin typeface="+mj-lt"/>
            </a:endParaRPr>
          </a:p>
        </p:txBody>
      </p:sp>
      <p:sp>
        <p:nvSpPr>
          <p:cNvPr id="104" name="Title 1">
            <a:extLst>
              <a:ext uri="{FF2B5EF4-FFF2-40B4-BE49-F238E27FC236}">
                <a16:creationId xmlns:a16="http://schemas.microsoft.com/office/drawing/2014/main" id="{27DDA6FC-8D26-48CB-AD4C-55BBF59BB81E}"/>
              </a:ext>
            </a:extLst>
          </p:cNvPr>
          <p:cNvSpPr txBox="1">
            <a:spLocks/>
          </p:cNvSpPr>
          <p:nvPr/>
        </p:nvSpPr>
        <p:spPr>
          <a:xfrm>
            <a:off x="533396" y="235306"/>
            <a:ext cx="10902111" cy="46751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39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4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800"/>
              <a:t>Oppdatert tidslinje for </a:t>
            </a:r>
            <a:r>
              <a:rPr lang="nb-NO" sz="2800" err="1"/>
              <a:t>Campusprogrammet</a:t>
            </a:r>
            <a:r>
              <a:rPr lang="nb-NO" sz="2800"/>
              <a:t> 2020-2024</a:t>
            </a:r>
          </a:p>
        </p:txBody>
      </p:sp>
    </p:spTree>
    <p:extLst>
      <p:ext uri="{BB962C8B-B14F-4D97-AF65-F5344CB8AC3E}">
        <p14:creationId xmlns:p14="http://schemas.microsoft.com/office/powerpoint/2010/main" val="708261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82C7C7C-416A-48DC-B48F-1F780BCFD4F9}"/>
              </a:ext>
            </a:extLst>
          </p:cNvPr>
          <p:cNvGrpSpPr/>
          <p:nvPr/>
        </p:nvGrpSpPr>
        <p:grpSpPr>
          <a:xfrm>
            <a:off x="360089" y="1279524"/>
            <a:ext cx="9690219" cy="5440125"/>
            <a:chOff x="31142" y="965199"/>
            <a:chExt cx="10068452" cy="5440125"/>
          </a:xfrm>
        </p:grpSpPr>
        <p:sp>
          <p:nvSpPr>
            <p:cNvPr id="25" name="Rectangle 8">
              <a:extLst>
                <a:ext uri="{FF2B5EF4-FFF2-40B4-BE49-F238E27FC236}">
                  <a16:creationId xmlns:a16="http://schemas.microsoft.com/office/drawing/2014/main" id="{0CDB9900-E915-418C-A72F-6C0DA4C7A632}"/>
                </a:ext>
              </a:extLst>
            </p:cNvPr>
            <p:cNvSpPr/>
            <p:nvPr/>
          </p:nvSpPr>
          <p:spPr>
            <a:xfrm flipV="1">
              <a:off x="31142" y="965199"/>
              <a:ext cx="10068452" cy="54401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6094">
                <a:defRPr/>
              </a:pPr>
              <a:endParaRPr lang="nb-NO" sz="467" b="1" noProof="1">
                <a:solidFill>
                  <a:srgbClr val="FFFFFF"/>
                </a:solidFill>
                <a:latin typeface="+mj-lt"/>
                <a:cs typeface="Calibri Light"/>
              </a:endParaRPr>
            </a:p>
          </p:txBody>
        </p:sp>
        <p:sp>
          <p:nvSpPr>
            <p:cNvPr id="26" name="Pentagon 15">
              <a:extLst>
                <a:ext uri="{FF2B5EF4-FFF2-40B4-BE49-F238E27FC236}">
                  <a16:creationId xmlns:a16="http://schemas.microsoft.com/office/drawing/2014/main" id="{B2FC7584-4221-4443-8AAA-1070F7616AAA}"/>
                </a:ext>
              </a:extLst>
            </p:cNvPr>
            <p:cNvSpPr/>
            <p:nvPr/>
          </p:nvSpPr>
          <p:spPr>
            <a:xfrm>
              <a:off x="1459041" y="2262795"/>
              <a:ext cx="5738664" cy="300809"/>
            </a:xfrm>
            <a:prstGeom prst="homePlate">
              <a:avLst/>
            </a:prstGeom>
            <a:solidFill>
              <a:schemeClr val="bg1"/>
            </a:solidFill>
            <a:ln w="12700" cap="flat" cmpd="sng" algn="ctr">
              <a:solidFill>
                <a:srgbClr val="07A38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56007">
                <a:defRPr/>
              </a:pPr>
              <a:r>
                <a:rPr lang="nb-NO" sz="1000" kern="0" noProof="1">
                  <a:solidFill>
                    <a:srgbClr val="494949"/>
                  </a:solidFill>
                  <a:latin typeface="+mj-lt"/>
                </a:rPr>
                <a:t> Utarbeide plan for avslutning og tilbakestilling av lokalene på Kjeller</a:t>
              </a:r>
            </a:p>
          </p:txBody>
        </p:sp>
        <p:sp>
          <p:nvSpPr>
            <p:cNvPr id="27" name="Google Shape;130;g7347688f59_0_0">
              <a:extLst>
                <a:ext uri="{FF2B5EF4-FFF2-40B4-BE49-F238E27FC236}">
                  <a16:creationId xmlns:a16="http://schemas.microsoft.com/office/drawing/2014/main" id="{1A675433-8226-4C14-8428-F948E9458C0B}"/>
                </a:ext>
              </a:extLst>
            </p:cNvPr>
            <p:cNvSpPr/>
            <p:nvPr/>
          </p:nvSpPr>
          <p:spPr>
            <a:xfrm>
              <a:off x="57165" y="1525999"/>
              <a:ext cx="9975166" cy="285444"/>
            </a:xfrm>
            <a:prstGeom prst="rect">
              <a:avLst/>
            </a:prstGeom>
            <a:solidFill>
              <a:srgbClr val="07A38B"/>
            </a:solidFill>
            <a:ln>
              <a:noFill/>
            </a:ln>
          </p:spPr>
          <p:txBody>
            <a:bodyPr spcFirstLastPara="1" wrap="square" lIns="25026" tIns="25026" rIns="25026" bIns="25026" anchor="ctr" anchorCtr="0">
              <a:noAutofit/>
            </a:bodyPr>
            <a:lstStyle/>
            <a:p>
              <a:pPr algn="ctr" defTabSz="250298">
                <a:buClr>
                  <a:srgbClr val="000000"/>
                </a:buClr>
              </a:pPr>
              <a:r>
                <a:rPr lang="nb-NO" sz="1050" b="1" kern="0">
                  <a:solidFill>
                    <a:schemeClr val="bg1"/>
                  </a:solidFill>
                  <a:cs typeface="Arial"/>
                  <a:sym typeface="Arial"/>
                </a:rPr>
                <a:t>Prosjekt 01 – Utflytting Campus Kjeller</a:t>
              </a:r>
            </a:p>
          </p:txBody>
        </p:sp>
        <p:cxnSp>
          <p:nvCxnSpPr>
            <p:cNvPr id="3" name="Straight Arrow Connector 10">
              <a:extLst>
                <a:ext uri="{FF2B5EF4-FFF2-40B4-BE49-F238E27FC236}">
                  <a16:creationId xmlns:a16="http://schemas.microsoft.com/office/drawing/2014/main" id="{8A941D6E-C31C-415C-8433-5A5F745D4E3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8196" y="1073544"/>
              <a:ext cx="9374134" cy="12877"/>
            </a:xfrm>
            <a:prstGeom prst="straightConnector1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" name="Straight Connector 71">
              <a:extLst>
                <a:ext uri="{FF2B5EF4-FFF2-40B4-BE49-F238E27FC236}">
                  <a16:creationId xmlns:a16="http://schemas.microsoft.com/office/drawing/2014/main" id="{E65C2454-A9E0-4451-BFB7-487C840BF222}"/>
                </a:ext>
              </a:extLst>
            </p:cNvPr>
            <p:cNvCxnSpPr>
              <a:cxnSpLocks/>
            </p:cNvCxnSpPr>
            <p:nvPr/>
          </p:nvCxnSpPr>
          <p:spPr>
            <a:xfrm>
              <a:off x="335777" y="1360566"/>
              <a:ext cx="9179269" cy="1287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E745C4B-9ABA-4AFC-B318-4B991F6C6D1B}"/>
                </a:ext>
              </a:extLst>
            </p:cNvPr>
            <p:cNvSpPr/>
            <p:nvPr/>
          </p:nvSpPr>
          <p:spPr>
            <a:xfrm>
              <a:off x="335777" y="966494"/>
              <a:ext cx="716400" cy="2436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6094">
                <a:defRPr/>
              </a:pPr>
              <a:r>
                <a:rPr lang="nb-NO" sz="800" b="1" noProof="1">
                  <a:solidFill>
                    <a:schemeClr val="tx1"/>
                  </a:solidFill>
                  <a:latin typeface="+mj-lt"/>
                  <a:cs typeface="Calibri Light"/>
                </a:rPr>
                <a:t>Januar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E84F3D-739C-499E-8096-F79EB1829022}"/>
                </a:ext>
              </a:extLst>
            </p:cNvPr>
            <p:cNvSpPr/>
            <p:nvPr/>
          </p:nvSpPr>
          <p:spPr>
            <a:xfrm>
              <a:off x="1103968" y="966494"/>
              <a:ext cx="716400" cy="2436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6094">
                <a:defRPr/>
              </a:pPr>
              <a:r>
                <a:rPr lang="nb-NO" sz="800" b="1" noProof="1">
                  <a:solidFill>
                    <a:schemeClr val="tx1"/>
                  </a:solidFill>
                  <a:latin typeface="+mj-lt"/>
                  <a:cs typeface="Calibri Light"/>
                </a:rPr>
                <a:t>Februar</a:t>
              </a: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9A5DCB84-23F2-451E-B187-A10E1EC22713}"/>
                </a:ext>
              </a:extLst>
            </p:cNvPr>
            <p:cNvSpPr/>
            <p:nvPr/>
          </p:nvSpPr>
          <p:spPr>
            <a:xfrm>
              <a:off x="1872159" y="966494"/>
              <a:ext cx="716400" cy="2436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6094">
                <a:defRPr/>
              </a:pPr>
              <a:r>
                <a:rPr lang="nb-NO" sz="800" b="1" noProof="1">
                  <a:solidFill>
                    <a:schemeClr val="tx1"/>
                  </a:solidFill>
                  <a:latin typeface="+mj-lt"/>
                  <a:cs typeface="Calibri Light"/>
                </a:rPr>
                <a:t>Mars</a:t>
              </a: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46B0930B-4421-4B7A-9C67-7DE36F4F0D34}"/>
                </a:ext>
              </a:extLst>
            </p:cNvPr>
            <p:cNvSpPr/>
            <p:nvPr/>
          </p:nvSpPr>
          <p:spPr>
            <a:xfrm>
              <a:off x="2640350" y="966494"/>
              <a:ext cx="716400" cy="2436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6094">
                <a:defRPr/>
              </a:pPr>
              <a:r>
                <a:rPr lang="nb-NO" sz="800" b="1" noProof="1">
                  <a:solidFill>
                    <a:schemeClr val="tx1"/>
                  </a:solidFill>
                  <a:latin typeface="+mj-lt"/>
                  <a:cs typeface="Calibri Light"/>
                </a:rPr>
                <a:t>April</a:t>
              </a:r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0719321E-FBC0-4D08-A819-7E3D2EFCE066}"/>
                </a:ext>
              </a:extLst>
            </p:cNvPr>
            <p:cNvSpPr/>
            <p:nvPr/>
          </p:nvSpPr>
          <p:spPr>
            <a:xfrm>
              <a:off x="3408541" y="966494"/>
              <a:ext cx="716400" cy="2436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6094">
                <a:defRPr/>
              </a:pPr>
              <a:r>
                <a:rPr lang="nb-NO" sz="800" b="1" noProof="1">
                  <a:solidFill>
                    <a:schemeClr val="tx1"/>
                  </a:solidFill>
                  <a:latin typeface="+mj-lt"/>
                  <a:cs typeface="Calibri Light"/>
                </a:rPr>
                <a:t>Mai</a:t>
              </a:r>
            </a:p>
          </p:txBody>
        </p:sp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2B6F9266-16EA-48DD-A536-67BDA8DB91F0}"/>
                </a:ext>
              </a:extLst>
            </p:cNvPr>
            <p:cNvSpPr/>
            <p:nvPr/>
          </p:nvSpPr>
          <p:spPr>
            <a:xfrm>
              <a:off x="4176732" y="966494"/>
              <a:ext cx="716400" cy="2436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6094">
                <a:defRPr/>
              </a:pPr>
              <a:r>
                <a:rPr lang="nb-NO" sz="800" b="1" noProof="1">
                  <a:solidFill>
                    <a:schemeClr val="tx1"/>
                  </a:solidFill>
                  <a:latin typeface="+mj-lt"/>
                  <a:cs typeface="Calibri Light"/>
                </a:rPr>
                <a:t>Juni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7BE7BB-99B3-4853-B7D7-49276CCEEC70}"/>
                </a:ext>
              </a:extLst>
            </p:cNvPr>
            <p:cNvSpPr/>
            <p:nvPr/>
          </p:nvSpPr>
          <p:spPr>
            <a:xfrm>
              <a:off x="5713114" y="966494"/>
              <a:ext cx="716400" cy="2436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6094">
                <a:defRPr/>
              </a:pPr>
              <a:r>
                <a:rPr lang="nb-NO" sz="800" b="1" noProof="1">
                  <a:solidFill>
                    <a:schemeClr val="tx1"/>
                  </a:solidFill>
                  <a:latin typeface="+mj-lt"/>
                  <a:cs typeface="Calibri Light"/>
                </a:rPr>
                <a:t>August</a:t>
              </a:r>
            </a:p>
          </p:txBody>
        </p:sp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0918209A-D538-4429-8AB0-DFB868625A57}"/>
                </a:ext>
              </a:extLst>
            </p:cNvPr>
            <p:cNvSpPr/>
            <p:nvPr/>
          </p:nvSpPr>
          <p:spPr>
            <a:xfrm>
              <a:off x="6463207" y="966494"/>
              <a:ext cx="740230" cy="2436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6094">
                <a:defRPr/>
              </a:pPr>
              <a:r>
                <a:rPr lang="nb-NO" sz="800" b="1" noProof="1">
                  <a:solidFill>
                    <a:schemeClr val="tx1"/>
                  </a:solidFill>
                  <a:latin typeface="+mj-lt"/>
                  <a:cs typeface="Calibri Light"/>
                </a:rPr>
                <a:t>September</a:t>
              </a:r>
            </a:p>
          </p:txBody>
        </p:sp>
        <p:sp>
          <p:nvSpPr>
            <p:cNvPr id="16" name="Rectangle 7">
              <a:extLst>
                <a:ext uri="{FF2B5EF4-FFF2-40B4-BE49-F238E27FC236}">
                  <a16:creationId xmlns:a16="http://schemas.microsoft.com/office/drawing/2014/main" id="{7BEC3E98-66FC-4A49-966B-02600B147975}"/>
                </a:ext>
              </a:extLst>
            </p:cNvPr>
            <p:cNvSpPr/>
            <p:nvPr/>
          </p:nvSpPr>
          <p:spPr>
            <a:xfrm>
              <a:off x="7249496" y="966494"/>
              <a:ext cx="716400" cy="2436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6094">
                <a:defRPr/>
              </a:pPr>
              <a:r>
                <a:rPr lang="nb-NO" sz="800" b="1" noProof="1">
                  <a:solidFill>
                    <a:schemeClr val="tx1"/>
                  </a:solidFill>
                  <a:latin typeface="+mj-lt"/>
                  <a:cs typeface="Calibri Light"/>
                </a:rPr>
                <a:t>Oktober</a:t>
              </a:r>
            </a:p>
          </p:txBody>
        </p:sp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F2246186-C080-45E7-9968-82DB5BAA3674}"/>
                </a:ext>
              </a:extLst>
            </p:cNvPr>
            <p:cNvSpPr/>
            <p:nvPr/>
          </p:nvSpPr>
          <p:spPr>
            <a:xfrm>
              <a:off x="8017687" y="966494"/>
              <a:ext cx="716400" cy="2436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6094">
                <a:defRPr/>
              </a:pPr>
              <a:r>
                <a:rPr lang="nb-NO" sz="800" b="1" noProof="1">
                  <a:solidFill>
                    <a:schemeClr val="tx1"/>
                  </a:solidFill>
                  <a:latin typeface="+mj-lt"/>
                  <a:cs typeface="Calibri Light"/>
                </a:rPr>
                <a:t>November</a:t>
              </a:r>
            </a:p>
          </p:txBody>
        </p:sp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id="{8624F568-EF16-428E-B8FF-BBB42F086F55}"/>
                </a:ext>
              </a:extLst>
            </p:cNvPr>
            <p:cNvSpPr/>
            <p:nvPr/>
          </p:nvSpPr>
          <p:spPr>
            <a:xfrm>
              <a:off x="8785880" y="966494"/>
              <a:ext cx="716400" cy="2436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6094">
                <a:defRPr/>
              </a:pPr>
              <a:r>
                <a:rPr lang="nb-NO" sz="800" b="1" noProof="1">
                  <a:solidFill>
                    <a:schemeClr val="tx1"/>
                  </a:solidFill>
                  <a:latin typeface="+mj-lt"/>
                  <a:cs typeface="Calibri Light"/>
                </a:rPr>
                <a:t>Desember</a:t>
              </a:r>
            </a:p>
          </p:txBody>
        </p:sp>
        <p:sp>
          <p:nvSpPr>
            <p:cNvPr id="32" name="Pentagon 15">
              <a:extLst>
                <a:ext uri="{FF2B5EF4-FFF2-40B4-BE49-F238E27FC236}">
                  <a16:creationId xmlns:a16="http://schemas.microsoft.com/office/drawing/2014/main" id="{6B7AB194-F195-47CE-AFFC-7195623409C4}"/>
                </a:ext>
              </a:extLst>
            </p:cNvPr>
            <p:cNvSpPr/>
            <p:nvPr/>
          </p:nvSpPr>
          <p:spPr>
            <a:xfrm>
              <a:off x="7197705" y="2554888"/>
              <a:ext cx="2262423" cy="332746"/>
            </a:xfrm>
            <a:prstGeom prst="homePlate">
              <a:avLst/>
            </a:prstGeom>
            <a:solidFill>
              <a:schemeClr val="bg1"/>
            </a:solidFill>
            <a:ln w="12700" cap="flat" cmpd="sng" algn="ctr">
              <a:solidFill>
                <a:srgbClr val="07A38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56007">
                <a:defRPr/>
              </a:pPr>
              <a:r>
                <a:rPr lang="nb-NO" sz="1000" kern="0" noProof="1">
                  <a:solidFill>
                    <a:srgbClr val="494949"/>
                  </a:solidFill>
                  <a:latin typeface="+mj-lt"/>
                </a:rPr>
                <a:t>Påbegynne organisering av flytting basert på plan</a:t>
              </a:r>
            </a:p>
          </p:txBody>
        </p:sp>
        <p:sp>
          <p:nvSpPr>
            <p:cNvPr id="35" name="Pentagon 15">
              <a:extLst>
                <a:ext uri="{FF2B5EF4-FFF2-40B4-BE49-F238E27FC236}">
                  <a16:creationId xmlns:a16="http://schemas.microsoft.com/office/drawing/2014/main" id="{B90D26EA-B183-4C95-A08C-768425304AA1}"/>
                </a:ext>
              </a:extLst>
            </p:cNvPr>
            <p:cNvSpPr/>
            <p:nvPr/>
          </p:nvSpPr>
          <p:spPr>
            <a:xfrm>
              <a:off x="318124" y="1870697"/>
              <a:ext cx="3102893" cy="348270"/>
            </a:xfrm>
            <a:prstGeom prst="homePlate">
              <a:avLst/>
            </a:prstGeom>
            <a:solidFill>
              <a:schemeClr val="bg1"/>
            </a:solidFill>
            <a:ln w="12700" cap="flat" cmpd="sng" algn="ctr">
              <a:solidFill>
                <a:srgbClr val="07A38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56007">
                <a:defRPr/>
              </a:pPr>
              <a:r>
                <a:rPr lang="nb-NO" sz="1000" kern="0" noProof="1">
                  <a:solidFill>
                    <a:srgbClr val="494949"/>
                  </a:solidFill>
                  <a:latin typeface="+mj-lt"/>
                </a:rPr>
                <a:t>TKD, LUI OG HV utarbeider plan for utflytting fra Kjeller</a:t>
              </a:r>
            </a:p>
          </p:txBody>
        </p:sp>
        <p:sp>
          <p:nvSpPr>
            <p:cNvPr id="46" name="Diamond 198">
              <a:extLst>
                <a:ext uri="{FF2B5EF4-FFF2-40B4-BE49-F238E27FC236}">
                  <a16:creationId xmlns:a16="http://schemas.microsoft.com/office/drawing/2014/main" id="{3053C3D3-8DE2-4D3A-A0B6-DA9D3E949E35}"/>
                </a:ext>
              </a:extLst>
            </p:cNvPr>
            <p:cNvSpPr/>
            <p:nvPr/>
          </p:nvSpPr>
          <p:spPr>
            <a:xfrm>
              <a:off x="4940793" y="1229206"/>
              <a:ext cx="170171" cy="275597"/>
            </a:xfrm>
            <a:prstGeom prst="diamond">
              <a:avLst/>
            </a:prstGeom>
            <a:solidFill>
              <a:srgbClr val="95C11F"/>
            </a:solidFill>
            <a:ln w="19050" cap="flat" cmpd="sng" algn="ctr">
              <a:noFill/>
              <a:prstDash val="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800" b="0" i="0" u="none" strike="noStrike" kern="0" cap="none" spc="0" normalizeH="0" baseline="0" noProof="1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0" name="Google Shape;130;g7347688f59_0_0">
              <a:extLst>
                <a:ext uri="{FF2B5EF4-FFF2-40B4-BE49-F238E27FC236}">
                  <a16:creationId xmlns:a16="http://schemas.microsoft.com/office/drawing/2014/main" id="{CC57989D-4AE8-47E7-90FA-8AFC0C377E5C}"/>
                </a:ext>
              </a:extLst>
            </p:cNvPr>
            <p:cNvSpPr/>
            <p:nvPr/>
          </p:nvSpPr>
          <p:spPr>
            <a:xfrm>
              <a:off x="57164" y="2980796"/>
              <a:ext cx="9975167" cy="264568"/>
            </a:xfrm>
            <a:prstGeom prst="rect">
              <a:avLst/>
            </a:prstGeom>
            <a:solidFill>
              <a:srgbClr val="95C11F"/>
            </a:solidFill>
            <a:ln>
              <a:noFill/>
            </a:ln>
          </p:spPr>
          <p:txBody>
            <a:bodyPr spcFirstLastPara="1" wrap="square" lIns="25026" tIns="25026" rIns="25026" bIns="25026" anchor="ctr" anchorCtr="0">
              <a:noAutofit/>
            </a:bodyPr>
            <a:lstStyle/>
            <a:p>
              <a:pPr algn="ctr" defTabSz="250298">
                <a:buClr>
                  <a:srgbClr val="000000"/>
                </a:buClr>
              </a:pPr>
              <a:r>
                <a:rPr lang="nb-NO" sz="1050" b="1" kern="0">
                  <a:solidFill>
                    <a:schemeClr val="bg1"/>
                  </a:solidFill>
                  <a:cs typeface="Arial"/>
                  <a:sym typeface="Arial"/>
                </a:rPr>
                <a:t>Prosjekt 02 – Campus Romerike</a:t>
              </a:r>
              <a:endParaRPr sz="1050" b="1" kern="0">
                <a:solidFill>
                  <a:schemeClr val="bg1"/>
                </a:solidFill>
                <a:cs typeface="Arial"/>
                <a:sym typeface="Arial"/>
              </a:endParaRPr>
            </a:p>
          </p:txBody>
        </p:sp>
        <p:sp>
          <p:nvSpPr>
            <p:cNvPr id="42" name="Pentagon 15">
              <a:extLst>
                <a:ext uri="{FF2B5EF4-FFF2-40B4-BE49-F238E27FC236}">
                  <a16:creationId xmlns:a16="http://schemas.microsoft.com/office/drawing/2014/main" id="{7EB14BC3-8F49-4405-85AB-F65ABBFD33C7}"/>
                </a:ext>
              </a:extLst>
            </p:cNvPr>
            <p:cNvSpPr/>
            <p:nvPr/>
          </p:nvSpPr>
          <p:spPr>
            <a:xfrm>
              <a:off x="318123" y="4257578"/>
              <a:ext cx="4663169" cy="334265"/>
            </a:xfrm>
            <a:prstGeom prst="homePlate">
              <a:avLst/>
            </a:prstGeom>
            <a:solidFill>
              <a:schemeClr val="bg1"/>
            </a:solidFill>
            <a:ln w="127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56007">
                <a:defRPr/>
              </a:pPr>
              <a:r>
                <a:rPr lang="nb-NO" sz="1000" kern="0" noProof="1">
                  <a:solidFill>
                    <a:srgbClr val="494949"/>
                  </a:solidFill>
                  <a:latin typeface="+mj-lt"/>
                </a:rPr>
                <a:t>Fakultetene og sentrene utarbeider vurdering av samarbeidspartnere på Romerike for sine fagmiljøer</a:t>
              </a:r>
            </a:p>
          </p:txBody>
        </p:sp>
        <p:sp>
          <p:nvSpPr>
            <p:cNvPr id="45" name="Pentagon 15">
              <a:extLst>
                <a:ext uri="{FF2B5EF4-FFF2-40B4-BE49-F238E27FC236}">
                  <a16:creationId xmlns:a16="http://schemas.microsoft.com/office/drawing/2014/main" id="{82AD4439-1B29-474F-B16E-7C0B3BE8C014}"/>
                </a:ext>
              </a:extLst>
            </p:cNvPr>
            <p:cNvSpPr/>
            <p:nvPr/>
          </p:nvSpPr>
          <p:spPr>
            <a:xfrm>
              <a:off x="318124" y="3300580"/>
              <a:ext cx="7764414" cy="328340"/>
            </a:xfrm>
            <a:prstGeom prst="homePlate">
              <a:avLst/>
            </a:prstGeom>
            <a:solidFill>
              <a:schemeClr val="bg1"/>
            </a:solidFill>
            <a:ln w="127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56007">
                <a:defRPr/>
              </a:pPr>
              <a:r>
                <a:rPr lang="nb-NO" sz="1000" kern="0" noProof="1">
                  <a:solidFill>
                    <a:srgbClr val="494949"/>
                  </a:solidFill>
                  <a:latin typeface="+mj-lt"/>
                </a:rPr>
                <a:t>Gjennomføre konseptvalgutredning</a:t>
              </a:r>
            </a:p>
          </p:txBody>
        </p:sp>
        <p:sp>
          <p:nvSpPr>
            <p:cNvPr id="48" name="Rectangle 7">
              <a:extLst>
                <a:ext uri="{FF2B5EF4-FFF2-40B4-BE49-F238E27FC236}">
                  <a16:creationId xmlns:a16="http://schemas.microsoft.com/office/drawing/2014/main" id="{355BB7E7-2CF4-444E-91E4-D9D54FF115A7}"/>
                </a:ext>
              </a:extLst>
            </p:cNvPr>
            <p:cNvSpPr/>
            <p:nvPr/>
          </p:nvSpPr>
          <p:spPr>
            <a:xfrm>
              <a:off x="4944923" y="966494"/>
              <a:ext cx="716400" cy="2436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6094">
                <a:defRPr/>
              </a:pPr>
              <a:r>
                <a:rPr lang="nb-NO" sz="800" b="1" noProof="1">
                  <a:solidFill>
                    <a:schemeClr val="tx1"/>
                  </a:solidFill>
                  <a:latin typeface="+mj-lt"/>
                  <a:cs typeface="Calibri Light"/>
                </a:rPr>
                <a:t>Juli</a:t>
              </a:r>
            </a:p>
          </p:txBody>
        </p:sp>
        <p:sp>
          <p:nvSpPr>
            <p:cNvPr id="49" name="Google Shape;130;g7347688f59_0_0">
              <a:extLst>
                <a:ext uri="{FF2B5EF4-FFF2-40B4-BE49-F238E27FC236}">
                  <a16:creationId xmlns:a16="http://schemas.microsoft.com/office/drawing/2014/main" id="{35A65216-FD7D-4B34-ADD1-380E5A7CDBEB}"/>
                </a:ext>
              </a:extLst>
            </p:cNvPr>
            <p:cNvSpPr/>
            <p:nvPr/>
          </p:nvSpPr>
          <p:spPr>
            <a:xfrm>
              <a:off x="57165" y="4725069"/>
              <a:ext cx="9975166" cy="3167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25026" tIns="25026" rIns="25026" bIns="25026" anchor="ctr" anchorCtr="0">
              <a:noAutofit/>
            </a:bodyPr>
            <a:lstStyle/>
            <a:p>
              <a:pPr algn="ctr" defTabSz="250298">
                <a:buClr>
                  <a:srgbClr val="000000"/>
                </a:buClr>
              </a:pPr>
              <a:r>
                <a:rPr lang="nb-NO" sz="1050" b="1" kern="0">
                  <a:solidFill>
                    <a:schemeClr val="bg1"/>
                  </a:solidFill>
                  <a:cs typeface="Arial"/>
                  <a:sym typeface="Arial"/>
                </a:rPr>
                <a:t>Prosjekt 03 – Campus Pilestredet</a:t>
              </a:r>
              <a:endParaRPr sz="1050" b="1" kern="0">
                <a:solidFill>
                  <a:schemeClr val="bg1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130;g7347688f59_0_0">
              <a:extLst>
                <a:ext uri="{FF2B5EF4-FFF2-40B4-BE49-F238E27FC236}">
                  <a16:creationId xmlns:a16="http://schemas.microsoft.com/office/drawing/2014/main" id="{0067018F-046E-428C-B6FD-349F21AAD802}"/>
                </a:ext>
              </a:extLst>
            </p:cNvPr>
            <p:cNvSpPr/>
            <p:nvPr/>
          </p:nvSpPr>
          <p:spPr>
            <a:xfrm>
              <a:off x="57166" y="5558376"/>
              <a:ext cx="9975165" cy="2958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25026" tIns="25026" rIns="25026" bIns="25026" anchor="ctr" anchorCtr="0">
              <a:noAutofit/>
            </a:bodyPr>
            <a:lstStyle/>
            <a:p>
              <a:pPr algn="ctr" defTabSz="250298">
                <a:buClr>
                  <a:srgbClr val="000000"/>
                </a:buClr>
              </a:pPr>
              <a:r>
                <a:rPr lang="nb-NO" sz="1050" b="1" kern="0">
                  <a:solidFill>
                    <a:schemeClr val="bg1"/>
                  </a:solidFill>
                  <a:cs typeface="Arial"/>
                  <a:sym typeface="Arial"/>
                </a:rPr>
                <a:t>Prosjekt 04 - Reforhandling av leieavtaler</a:t>
              </a:r>
              <a:endParaRPr sz="1050" b="1" kern="0">
                <a:solidFill>
                  <a:schemeClr val="bg1"/>
                </a:solidFill>
                <a:cs typeface="Arial"/>
                <a:sym typeface="Arial"/>
              </a:endParaRPr>
            </a:p>
          </p:txBody>
        </p:sp>
        <p:sp>
          <p:nvSpPr>
            <p:cNvPr id="51" name="Pentagon 15">
              <a:extLst>
                <a:ext uri="{FF2B5EF4-FFF2-40B4-BE49-F238E27FC236}">
                  <a16:creationId xmlns:a16="http://schemas.microsoft.com/office/drawing/2014/main" id="{867C8EA5-7E51-4115-8D67-65A3CCCEEF54}"/>
                </a:ext>
              </a:extLst>
            </p:cNvPr>
            <p:cNvSpPr/>
            <p:nvPr/>
          </p:nvSpPr>
          <p:spPr>
            <a:xfrm>
              <a:off x="318123" y="5119891"/>
              <a:ext cx="3114099" cy="290295"/>
            </a:xfrm>
            <a:prstGeom prst="homePlate">
              <a:avLst/>
            </a:prstGeom>
            <a:solidFill>
              <a:schemeClr val="bg1"/>
            </a:solidFill>
            <a:ln w="12700" cap="flat" cmpd="sng" algn="ctr">
              <a:solidFill>
                <a:srgbClr val="007A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56007">
                <a:defRPr/>
              </a:pPr>
              <a:r>
                <a:rPr lang="nb-NO" sz="1000" kern="0" noProof="1">
                  <a:solidFill>
                    <a:srgbClr val="494949"/>
                  </a:solidFill>
                  <a:latin typeface="+mj-lt"/>
                </a:rPr>
                <a:t>Utarbeide helhetlig kontordisponeringsplan Oslo</a:t>
              </a:r>
            </a:p>
          </p:txBody>
        </p:sp>
        <p:sp>
          <p:nvSpPr>
            <p:cNvPr id="52" name="Pentagon 15">
              <a:extLst>
                <a:ext uri="{FF2B5EF4-FFF2-40B4-BE49-F238E27FC236}">
                  <a16:creationId xmlns:a16="http://schemas.microsoft.com/office/drawing/2014/main" id="{28A29D9B-C3A6-4B99-BE03-90A353F4B309}"/>
                </a:ext>
              </a:extLst>
            </p:cNvPr>
            <p:cNvSpPr/>
            <p:nvPr/>
          </p:nvSpPr>
          <p:spPr>
            <a:xfrm>
              <a:off x="8093384" y="5918597"/>
              <a:ext cx="1421662" cy="378763"/>
            </a:xfrm>
            <a:prstGeom prst="homePlate">
              <a:avLst/>
            </a:prstGeom>
            <a:solidFill>
              <a:schemeClr val="bg1"/>
            </a:solidFill>
            <a:ln w="12700" cap="flat" cmpd="sng" algn="ctr">
              <a:solidFill>
                <a:schemeClr val="accent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56007">
                <a:defRPr/>
              </a:pPr>
              <a:r>
                <a:rPr lang="nb-NO" sz="1000" kern="0" noProof="1">
                  <a:solidFill>
                    <a:srgbClr val="494949"/>
                  </a:solidFill>
                  <a:latin typeface="+mj-lt"/>
                </a:rPr>
                <a:t>Forberede oppstart av forhandlinger</a:t>
              </a:r>
            </a:p>
          </p:txBody>
        </p:sp>
        <p:sp>
          <p:nvSpPr>
            <p:cNvPr id="53" name="Pentagon 15">
              <a:extLst>
                <a:ext uri="{FF2B5EF4-FFF2-40B4-BE49-F238E27FC236}">
                  <a16:creationId xmlns:a16="http://schemas.microsoft.com/office/drawing/2014/main" id="{94B4152D-9D81-49BD-AE3F-57760DBE5CBC}"/>
                </a:ext>
              </a:extLst>
            </p:cNvPr>
            <p:cNvSpPr/>
            <p:nvPr/>
          </p:nvSpPr>
          <p:spPr>
            <a:xfrm>
              <a:off x="3590901" y="5127983"/>
              <a:ext cx="5869226" cy="290295"/>
            </a:xfrm>
            <a:prstGeom prst="homePlate">
              <a:avLst/>
            </a:prstGeom>
            <a:solidFill>
              <a:schemeClr val="bg1"/>
            </a:solidFill>
            <a:ln w="12700" cap="flat" cmpd="sng" algn="ctr">
              <a:solidFill>
                <a:srgbClr val="007A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56007">
                <a:defRPr/>
              </a:pPr>
              <a:r>
                <a:rPr lang="nb-NO" sz="1000" kern="0" noProof="1">
                  <a:solidFill>
                    <a:srgbClr val="494949"/>
                  </a:solidFill>
                  <a:latin typeface="+mj-lt"/>
                </a:rPr>
                <a:t> Realisere helhetlig kontordisponeringsplan</a:t>
              </a:r>
            </a:p>
          </p:txBody>
        </p:sp>
        <p:sp>
          <p:nvSpPr>
            <p:cNvPr id="65" name="Diamond 198">
              <a:extLst>
                <a:ext uri="{FF2B5EF4-FFF2-40B4-BE49-F238E27FC236}">
                  <a16:creationId xmlns:a16="http://schemas.microsoft.com/office/drawing/2014/main" id="{A6A11666-BA8C-48DD-8A57-154EEDD86BBE}"/>
                </a:ext>
              </a:extLst>
            </p:cNvPr>
            <p:cNvSpPr/>
            <p:nvPr/>
          </p:nvSpPr>
          <p:spPr>
            <a:xfrm>
              <a:off x="2629174" y="1229206"/>
              <a:ext cx="170171" cy="275597"/>
            </a:xfrm>
            <a:prstGeom prst="diamond">
              <a:avLst/>
            </a:prstGeom>
            <a:solidFill>
              <a:srgbClr val="95C11F"/>
            </a:solidFill>
            <a:ln w="19050" cap="flat" cmpd="sng" algn="ctr">
              <a:noFill/>
              <a:prstDash val="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800" b="0" i="0" u="none" strike="noStrike" kern="0" cap="none" spc="0" normalizeH="0" baseline="0" noProof="1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8" name="Diamond 198">
              <a:extLst>
                <a:ext uri="{FF2B5EF4-FFF2-40B4-BE49-F238E27FC236}">
                  <a16:creationId xmlns:a16="http://schemas.microsoft.com/office/drawing/2014/main" id="{1E227A75-F8DD-40BF-A0A6-FEED433DD962}"/>
                </a:ext>
              </a:extLst>
            </p:cNvPr>
            <p:cNvSpPr/>
            <p:nvPr/>
          </p:nvSpPr>
          <p:spPr>
            <a:xfrm>
              <a:off x="7110810" y="1229206"/>
              <a:ext cx="170171" cy="275597"/>
            </a:xfrm>
            <a:prstGeom prst="diamond">
              <a:avLst/>
            </a:prstGeom>
            <a:solidFill>
              <a:srgbClr val="07A38B"/>
            </a:solidFill>
            <a:ln w="19050" cap="flat" cmpd="sng" algn="ctr">
              <a:noFill/>
              <a:prstDash val="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800" b="0" i="0" u="none" strike="noStrike" kern="0" cap="none" spc="0" normalizeH="0" baseline="0" noProof="1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78" name="Diamond 198">
              <a:extLst>
                <a:ext uri="{FF2B5EF4-FFF2-40B4-BE49-F238E27FC236}">
                  <a16:creationId xmlns:a16="http://schemas.microsoft.com/office/drawing/2014/main" id="{A8EC1F96-D224-4F47-927A-C848ED6F415D}"/>
                </a:ext>
              </a:extLst>
            </p:cNvPr>
            <p:cNvSpPr/>
            <p:nvPr/>
          </p:nvSpPr>
          <p:spPr>
            <a:xfrm>
              <a:off x="7886756" y="1228283"/>
              <a:ext cx="170171" cy="275597"/>
            </a:xfrm>
            <a:prstGeom prst="diamond">
              <a:avLst/>
            </a:prstGeom>
            <a:solidFill>
              <a:srgbClr val="95C11F"/>
            </a:solidFill>
            <a:ln w="19050" cap="flat" cmpd="sng" algn="ctr">
              <a:noFill/>
              <a:prstDash val="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800" b="0" i="0" u="none" strike="noStrike" kern="0" cap="none" spc="0" normalizeH="0" baseline="0" noProof="1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2" name="Diamond 198">
              <a:extLst>
                <a:ext uri="{FF2B5EF4-FFF2-40B4-BE49-F238E27FC236}">
                  <a16:creationId xmlns:a16="http://schemas.microsoft.com/office/drawing/2014/main" id="{C72C001D-275A-485D-9F60-73EA089A8F2F}"/>
                </a:ext>
              </a:extLst>
            </p:cNvPr>
            <p:cNvSpPr/>
            <p:nvPr/>
          </p:nvSpPr>
          <p:spPr>
            <a:xfrm>
              <a:off x="3506351" y="1229205"/>
              <a:ext cx="170171" cy="275597"/>
            </a:xfrm>
            <a:prstGeom prst="diamond">
              <a:avLst/>
            </a:prstGeom>
            <a:solidFill>
              <a:srgbClr val="95C11F"/>
            </a:solidFill>
            <a:ln w="19050" cap="flat" cmpd="sng" algn="ctr">
              <a:noFill/>
              <a:prstDash val="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sz="800" kern="0" noProof="1">
                  <a:latin typeface="Tahoma"/>
                </a:rPr>
                <a:t>2</a:t>
              </a:r>
              <a:endParaRPr kumimoji="0" lang="nb-NO" sz="800" b="0" i="0" u="none" strike="noStrike" kern="0" cap="none" spc="0" normalizeH="0" baseline="0" noProof="1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6" name="Diamond 198">
              <a:extLst>
                <a:ext uri="{FF2B5EF4-FFF2-40B4-BE49-F238E27FC236}">
                  <a16:creationId xmlns:a16="http://schemas.microsoft.com/office/drawing/2014/main" id="{2F68484D-84F8-479C-BBAD-DFF6B083495E}"/>
                </a:ext>
              </a:extLst>
            </p:cNvPr>
            <p:cNvSpPr/>
            <p:nvPr/>
          </p:nvSpPr>
          <p:spPr>
            <a:xfrm>
              <a:off x="3403920" y="1229206"/>
              <a:ext cx="170171" cy="275597"/>
            </a:xfrm>
            <a:prstGeom prst="diamond">
              <a:avLst/>
            </a:prstGeom>
            <a:solidFill>
              <a:srgbClr val="07A38B"/>
            </a:solidFill>
            <a:ln w="19050" cap="flat" cmpd="sng" algn="ctr">
              <a:noFill/>
              <a:prstDash val="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800" b="0" i="0" u="none" strike="noStrike" kern="0" cap="none" spc="0" normalizeH="0" baseline="0" noProof="1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9" name="Diamond 198">
              <a:extLst>
                <a:ext uri="{FF2B5EF4-FFF2-40B4-BE49-F238E27FC236}">
                  <a16:creationId xmlns:a16="http://schemas.microsoft.com/office/drawing/2014/main" id="{73688244-B356-49A2-89DA-96A72A3AF99B}"/>
                </a:ext>
              </a:extLst>
            </p:cNvPr>
            <p:cNvSpPr/>
            <p:nvPr/>
          </p:nvSpPr>
          <p:spPr>
            <a:xfrm>
              <a:off x="3262051" y="1229206"/>
              <a:ext cx="170171" cy="275597"/>
            </a:xfrm>
            <a:prstGeom prst="diamond">
              <a:avLst/>
            </a:prstGeom>
            <a:solidFill>
              <a:srgbClr val="007ACC"/>
            </a:solidFill>
            <a:ln w="19050" cap="flat" cmpd="sng" algn="ctr">
              <a:noFill/>
              <a:prstDash val="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800" b="0" i="0" u="none" strike="noStrike" kern="0" cap="none" spc="0" normalizeH="0" baseline="0" noProof="1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116" name="Rett linje 115">
            <a:extLst>
              <a:ext uri="{FF2B5EF4-FFF2-40B4-BE49-F238E27FC236}">
                <a16:creationId xmlns:a16="http://schemas.microsoft.com/office/drawing/2014/main" id="{478EAC19-AB6B-4957-85C0-72B5AAD2AC02}"/>
              </a:ext>
            </a:extLst>
          </p:cNvPr>
          <p:cNvCxnSpPr>
            <a:cxnSpLocks/>
          </p:cNvCxnSpPr>
          <p:nvPr/>
        </p:nvCxnSpPr>
        <p:spPr>
          <a:xfrm>
            <a:off x="358406" y="3243011"/>
            <a:ext cx="9691902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Rett linje 116">
            <a:extLst>
              <a:ext uri="{FF2B5EF4-FFF2-40B4-BE49-F238E27FC236}">
                <a16:creationId xmlns:a16="http://schemas.microsoft.com/office/drawing/2014/main" id="{63786F5C-B3B2-48E3-A09E-1261F20D4432}"/>
              </a:ext>
            </a:extLst>
          </p:cNvPr>
          <p:cNvCxnSpPr>
            <a:cxnSpLocks/>
          </p:cNvCxnSpPr>
          <p:nvPr/>
        </p:nvCxnSpPr>
        <p:spPr>
          <a:xfrm flipV="1">
            <a:off x="387534" y="4990803"/>
            <a:ext cx="9662774" cy="6694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Rett linje 117">
            <a:extLst>
              <a:ext uri="{FF2B5EF4-FFF2-40B4-BE49-F238E27FC236}">
                <a16:creationId xmlns:a16="http://schemas.microsoft.com/office/drawing/2014/main" id="{81415AB3-6889-42E7-BF22-4DDC6BE28F62}"/>
              </a:ext>
            </a:extLst>
          </p:cNvPr>
          <p:cNvCxnSpPr>
            <a:cxnSpLocks/>
          </p:cNvCxnSpPr>
          <p:nvPr/>
        </p:nvCxnSpPr>
        <p:spPr>
          <a:xfrm>
            <a:off x="349651" y="5808779"/>
            <a:ext cx="9700657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Pentagon 15">
            <a:extLst>
              <a:ext uri="{FF2B5EF4-FFF2-40B4-BE49-F238E27FC236}">
                <a16:creationId xmlns:a16="http://schemas.microsoft.com/office/drawing/2014/main" id="{249BF6C8-CDE2-418D-9728-3AC4E09F3058}"/>
              </a:ext>
            </a:extLst>
          </p:cNvPr>
          <p:cNvSpPr/>
          <p:nvPr/>
        </p:nvSpPr>
        <p:spPr>
          <a:xfrm>
            <a:off x="664725" y="6250250"/>
            <a:ext cx="7359670" cy="378763"/>
          </a:xfrm>
          <a:prstGeom prst="homePlate">
            <a:avLst/>
          </a:prstGeom>
          <a:solidFill>
            <a:schemeClr val="bg1"/>
          </a:solidFill>
          <a:ln w="1270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56007">
              <a:defRPr/>
            </a:pPr>
            <a:r>
              <a:rPr lang="nb-NO" sz="1000" kern="0" noProof="1">
                <a:solidFill>
                  <a:srgbClr val="494949"/>
                </a:solidFill>
                <a:latin typeface="+mj-lt"/>
              </a:rPr>
              <a:t>Bistand fra Statsbygg på juridisk og økonomisk handlingsrom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1C8E2AD5-4FDB-4C81-9B81-174072FA892F}"/>
              </a:ext>
            </a:extLst>
          </p:cNvPr>
          <p:cNvSpPr txBox="1">
            <a:spLocks/>
          </p:cNvSpPr>
          <p:nvPr/>
        </p:nvSpPr>
        <p:spPr>
          <a:xfrm>
            <a:off x="1392613" y="487767"/>
            <a:ext cx="8976786" cy="8300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39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4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800"/>
              <a:t>Tidslinje for prosjekter i Campusprogrammet 2021</a:t>
            </a:r>
          </a:p>
        </p:txBody>
      </p:sp>
      <p:sp>
        <p:nvSpPr>
          <p:cNvPr id="74" name="Pentagon 15">
            <a:extLst>
              <a:ext uri="{FF2B5EF4-FFF2-40B4-BE49-F238E27FC236}">
                <a16:creationId xmlns:a16="http://schemas.microsoft.com/office/drawing/2014/main" id="{DE54CC9E-7292-4626-A0A7-1AE79B901FC8}"/>
              </a:ext>
            </a:extLst>
          </p:cNvPr>
          <p:cNvSpPr/>
          <p:nvPr/>
        </p:nvSpPr>
        <p:spPr>
          <a:xfrm>
            <a:off x="636290" y="4000734"/>
            <a:ext cx="2997850" cy="496045"/>
          </a:xfrm>
          <a:prstGeom prst="homePlate">
            <a:avLst/>
          </a:prstGeom>
          <a:solidFill>
            <a:schemeClr val="bg1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56007">
              <a:defRPr/>
            </a:pPr>
            <a:r>
              <a:rPr lang="nb-NO" sz="1000" kern="0" noProof="1">
                <a:solidFill>
                  <a:srgbClr val="494949"/>
                </a:solidFill>
                <a:latin typeface="+mj-lt"/>
              </a:rPr>
              <a:t>Oppfølgingssamtaler med aktører på Romerike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6F3582A-F445-4594-A540-D4F794A33161}"/>
              </a:ext>
            </a:extLst>
          </p:cNvPr>
          <p:cNvGrpSpPr/>
          <p:nvPr/>
        </p:nvGrpSpPr>
        <p:grpSpPr>
          <a:xfrm>
            <a:off x="10145378" y="2109778"/>
            <a:ext cx="1899475" cy="3225511"/>
            <a:chOff x="10145378" y="2109778"/>
            <a:chExt cx="1899475" cy="3225511"/>
          </a:xfrm>
        </p:grpSpPr>
        <p:sp>
          <p:nvSpPr>
            <p:cNvPr id="47" name="Rektangel 75">
              <a:extLst>
                <a:ext uri="{FF2B5EF4-FFF2-40B4-BE49-F238E27FC236}">
                  <a16:creationId xmlns:a16="http://schemas.microsoft.com/office/drawing/2014/main" id="{CD58B05F-87D6-4C55-88C6-66EC1FDBEB93}"/>
                </a:ext>
              </a:extLst>
            </p:cNvPr>
            <p:cNvSpPr/>
            <p:nvPr/>
          </p:nvSpPr>
          <p:spPr>
            <a:xfrm>
              <a:off x="10153678" y="2109778"/>
              <a:ext cx="1891175" cy="199006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b-NO" sz="1000" b="1">
                  <a:solidFill>
                    <a:sysClr val="windowText" lastClr="000000"/>
                  </a:solidFill>
                </a:rPr>
                <a:t>Milepæler</a:t>
              </a:r>
              <a:endParaRPr lang="nb-NO" sz="1000">
                <a:solidFill>
                  <a:sysClr val="windowText" lastClr="000000"/>
                </a:solidFill>
              </a:endParaRPr>
            </a:p>
            <a:p>
              <a:pPr algn="ctr"/>
              <a:endParaRPr lang="nb-NO" sz="75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4E2D82D-7591-482D-A07C-008C162A8C5B}"/>
                </a:ext>
              </a:extLst>
            </p:cNvPr>
            <p:cNvGrpSpPr/>
            <p:nvPr/>
          </p:nvGrpSpPr>
          <p:grpSpPr>
            <a:xfrm>
              <a:off x="10145378" y="2390094"/>
              <a:ext cx="1868915" cy="349200"/>
              <a:chOff x="10145378" y="2390094"/>
              <a:chExt cx="1868915" cy="349200"/>
            </a:xfrm>
          </p:grpSpPr>
          <p:sp>
            <p:nvSpPr>
              <p:cNvPr id="59" name="Diamond 198">
                <a:extLst>
                  <a:ext uri="{FF2B5EF4-FFF2-40B4-BE49-F238E27FC236}">
                    <a16:creationId xmlns:a16="http://schemas.microsoft.com/office/drawing/2014/main" id="{D60AB57E-F9C6-4006-85C4-7567BA60741F}"/>
                  </a:ext>
                </a:extLst>
              </p:cNvPr>
              <p:cNvSpPr/>
              <p:nvPr/>
            </p:nvSpPr>
            <p:spPr>
              <a:xfrm>
                <a:off x="10145378" y="2422189"/>
                <a:ext cx="190006" cy="285011"/>
              </a:xfrm>
              <a:prstGeom prst="diamond">
                <a:avLst/>
              </a:prstGeom>
              <a:solidFill>
                <a:srgbClr val="07A38B"/>
              </a:solidFill>
              <a:ln w="19050" cap="flat" cmpd="sng" algn="ctr">
                <a:noFill/>
                <a:prstDash val="dash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50" b="0" i="0" u="none" strike="noStrike" kern="0" cap="none" spc="0" normalizeH="0" baseline="0" noProof="1">
                    <a:ln>
                      <a:noFill/>
                    </a:ln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9B5FA9E-99FF-4434-8B2A-F2D8FCE25D8B}"/>
                  </a:ext>
                </a:extLst>
              </p:cNvPr>
              <p:cNvSpPr/>
              <p:nvPr/>
            </p:nvSpPr>
            <p:spPr>
              <a:xfrm>
                <a:off x="10424283" y="2390094"/>
                <a:ext cx="1590010" cy="349200"/>
              </a:xfrm>
              <a:prstGeom prst="rect">
                <a:avLst/>
              </a:prstGeom>
              <a:noFill/>
              <a:ln>
                <a:solidFill>
                  <a:srgbClr val="07A38B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 defTabSz="356007">
                  <a:defRPr/>
                </a:pPr>
                <a:r>
                  <a:rPr lang="nb-NO" sz="750" kern="0" noProof="1">
                    <a:solidFill>
                      <a:srgbClr val="494949"/>
                    </a:solidFill>
                    <a:latin typeface="+mj-lt"/>
                  </a:rPr>
                  <a:t>Endelig plan for utflytting fra Kjeller ved berørte fakulteter innen 1. mai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6F38D24-FB9C-4303-BA16-76AAB165A25F}"/>
                </a:ext>
              </a:extLst>
            </p:cNvPr>
            <p:cNvGrpSpPr/>
            <p:nvPr/>
          </p:nvGrpSpPr>
          <p:grpSpPr>
            <a:xfrm>
              <a:off x="10145378" y="2822760"/>
              <a:ext cx="1868915" cy="349200"/>
              <a:chOff x="10145378" y="2821226"/>
              <a:chExt cx="1868915" cy="349200"/>
            </a:xfrm>
          </p:grpSpPr>
          <p:sp>
            <p:nvSpPr>
              <p:cNvPr id="60" name="Diamond 198">
                <a:extLst>
                  <a:ext uri="{FF2B5EF4-FFF2-40B4-BE49-F238E27FC236}">
                    <a16:creationId xmlns:a16="http://schemas.microsoft.com/office/drawing/2014/main" id="{5FE91B48-8FF6-48EF-8D78-C0031B534411}"/>
                  </a:ext>
                </a:extLst>
              </p:cNvPr>
              <p:cNvSpPr/>
              <p:nvPr/>
            </p:nvSpPr>
            <p:spPr>
              <a:xfrm>
                <a:off x="10145378" y="2853321"/>
                <a:ext cx="190006" cy="285011"/>
              </a:xfrm>
              <a:prstGeom prst="diamond">
                <a:avLst/>
              </a:prstGeom>
              <a:solidFill>
                <a:srgbClr val="07A38B"/>
              </a:solidFill>
              <a:ln w="19050" cap="flat" cmpd="sng" algn="ctr">
                <a:noFill/>
                <a:prstDash val="dash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b-NO" sz="750" kern="0" noProof="1">
                    <a:latin typeface="Tahoma"/>
                  </a:rPr>
                  <a:t>2</a:t>
                </a:r>
                <a:endParaRPr kumimoji="0" lang="nb-NO" sz="750" b="0" i="0" u="none" strike="noStrike" kern="0" cap="none" spc="0" normalizeH="0" baseline="0" noProof="1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1890E122-E19F-437B-A49C-7E30DA206786}"/>
                  </a:ext>
                </a:extLst>
              </p:cNvPr>
              <p:cNvSpPr/>
              <p:nvPr/>
            </p:nvSpPr>
            <p:spPr>
              <a:xfrm>
                <a:off x="10424283" y="2821226"/>
                <a:ext cx="1590010" cy="349200"/>
              </a:xfrm>
              <a:prstGeom prst="rect">
                <a:avLst/>
              </a:prstGeom>
              <a:noFill/>
              <a:ln>
                <a:solidFill>
                  <a:srgbClr val="07A38B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 defTabSz="356007">
                  <a:defRPr/>
                </a:pPr>
                <a:r>
                  <a:rPr lang="nb-NO" sz="750" kern="0" noProof="1">
                    <a:solidFill>
                      <a:srgbClr val="494949"/>
                    </a:solidFill>
                    <a:latin typeface="+mj-lt"/>
                  </a:rPr>
                  <a:t> Endellig plan for avslutning og tilbakestilling av Kjeller lokalene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A9FA777-CF60-4AC6-9BF4-C81E3706DC7F}"/>
                </a:ext>
              </a:extLst>
            </p:cNvPr>
            <p:cNvGrpSpPr/>
            <p:nvPr/>
          </p:nvGrpSpPr>
          <p:grpSpPr>
            <a:xfrm>
              <a:off x="10145378" y="3255426"/>
              <a:ext cx="1868915" cy="349200"/>
              <a:chOff x="10145378" y="3199476"/>
              <a:chExt cx="1868915" cy="349200"/>
            </a:xfrm>
          </p:grpSpPr>
          <p:sp>
            <p:nvSpPr>
              <p:cNvPr id="58" name="Diamond 198">
                <a:extLst>
                  <a:ext uri="{FF2B5EF4-FFF2-40B4-BE49-F238E27FC236}">
                    <a16:creationId xmlns:a16="http://schemas.microsoft.com/office/drawing/2014/main" id="{03CD3F13-8575-49D1-910B-B0B54F67CAD5}"/>
                  </a:ext>
                </a:extLst>
              </p:cNvPr>
              <p:cNvSpPr/>
              <p:nvPr/>
            </p:nvSpPr>
            <p:spPr>
              <a:xfrm>
                <a:off x="10145378" y="3231571"/>
                <a:ext cx="190006" cy="285011"/>
              </a:xfrm>
              <a:prstGeom prst="diamond">
                <a:avLst/>
              </a:prstGeom>
              <a:solidFill>
                <a:srgbClr val="95C11F"/>
              </a:solidFill>
              <a:ln w="19050" cap="flat" cmpd="sng" algn="ctr">
                <a:noFill/>
                <a:prstDash val="dash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50" b="0" i="0" u="none" strike="noStrike" kern="0" cap="none" spc="0" normalizeH="0" baseline="0" noProof="1">
                    <a:ln>
                      <a:noFill/>
                    </a:ln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34E26CF-A380-4B4F-B639-4F6DCD736581}"/>
                  </a:ext>
                </a:extLst>
              </p:cNvPr>
              <p:cNvSpPr/>
              <p:nvPr/>
            </p:nvSpPr>
            <p:spPr>
              <a:xfrm>
                <a:off x="10424283" y="3199476"/>
                <a:ext cx="1590010" cy="349200"/>
              </a:xfrm>
              <a:prstGeom prst="rect">
                <a:avLst/>
              </a:prstGeom>
              <a:noFill/>
              <a:ln>
                <a:solidFill>
                  <a:srgbClr val="95C1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 defTabSz="356007">
                  <a:defRPr/>
                </a:pPr>
                <a:r>
                  <a:rPr lang="nb-NO" sz="750" kern="0" noProof="1">
                    <a:solidFill>
                      <a:srgbClr val="494949"/>
                    </a:solidFill>
                    <a:latin typeface="+mj-lt"/>
                  </a:rPr>
                  <a:t>Utkast til vurdering av samarbeidspartnere på Romerike innen 1. april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6762005-FCCB-4603-91FB-13E554C7E203}"/>
                </a:ext>
              </a:extLst>
            </p:cNvPr>
            <p:cNvGrpSpPr/>
            <p:nvPr/>
          </p:nvGrpSpPr>
          <p:grpSpPr>
            <a:xfrm>
              <a:off x="10145378" y="3688092"/>
              <a:ext cx="1868915" cy="349200"/>
              <a:chOff x="10145378" y="3605432"/>
              <a:chExt cx="1868915" cy="349200"/>
            </a:xfrm>
          </p:grpSpPr>
          <p:sp>
            <p:nvSpPr>
              <p:cNvPr id="57" name="Diamond 198">
                <a:extLst>
                  <a:ext uri="{FF2B5EF4-FFF2-40B4-BE49-F238E27FC236}">
                    <a16:creationId xmlns:a16="http://schemas.microsoft.com/office/drawing/2014/main" id="{BB12DF38-7A92-4E1B-8B48-9837B5DA6D7A}"/>
                  </a:ext>
                </a:extLst>
              </p:cNvPr>
              <p:cNvSpPr/>
              <p:nvPr/>
            </p:nvSpPr>
            <p:spPr>
              <a:xfrm>
                <a:off x="10145378" y="3637527"/>
                <a:ext cx="190006" cy="285011"/>
              </a:xfrm>
              <a:prstGeom prst="diamond">
                <a:avLst/>
              </a:prstGeom>
              <a:solidFill>
                <a:srgbClr val="95C11F"/>
              </a:solidFill>
              <a:ln w="19050" cap="flat" cmpd="sng" algn="ctr">
                <a:noFill/>
                <a:prstDash val="dash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b-NO" sz="750" kern="0" noProof="1">
                    <a:latin typeface="Tahoma"/>
                  </a:rPr>
                  <a:t>2</a:t>
                </a:r>
                <a:endParaRPr kumimoji="0" lang="nb-NO" sz="750" b="0" i="0" u="none" strike="noStrike" kern="0" cap="none" spc="0" normalizeH="0" baseline="0" noProof="1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FE60B46B-2F5C-41B9-B62F-D7E1CAECFFA7}"/>
                  </a:ext>
                </a:extLst>
              </p:cNvPr>
              <p:cNvSpPr/>
              <p:nvPr/>
            </p:nvSpPr>
            <p:spPr>
              <a:xfrm>
                <a:off x="10424283" y="3605432"/>
                <a:ext cx="1590010" cy="349200"/>
              </a:xfrm>
              <a:prstGeom prst="rect">
                <a:avLst/>
              </a:prstGeom>
              <a:noFill/>
              <a:ln>
                <a:solidFill>
                  <a:srgbClr val="95C1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 defTabSz="356007">
                  <a:defRPr/>
                </a:pPr>
                <a:r>
                  <a:rPr lang="nb-NO" sz="750" kern="0" noProof="1">
                    <a:solidFill>
                      <a:srgbClr val="494949"/>
                    </a:solidFill>
                    <a:latin typeface="+mj-lt"/>
                  </a:rPr>
                  <a:t>Signering av intensjonsavtaler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9B61D6A-BCD1-40BE-866E-301B54BD2DDC}"/>
                </a:ext>
              </a:extLst>
            </p:cNvPr>
            <p:cNvGrpSpPr/>
            <p:nvPr/>
          </p:nvGrpSpPr>
          <p:grpSpPr>
            <a:xfrm>
              <a:off x="10145378" y="4553424"/>
              <a:ext cx="1868915" cy="349200"/>
              <a:chOff x="10145378" y="4436261"/>
              <a:chExt cx="1868915" cy="349200"/>
            </a:xfrm>
          </p:grpSpPr>
          <p:sp>
            <p:nvSpPr>
              <p:cNvPr id="62" name="Diamond 198">
                <a:extLst>
                  <a:ext uri="{FF2B5EF4-FFF2-40B4-BE49-F238E27FC236}">
                    <a16:creationId xmlns:a16="http://schemas.microsoft.com/office/drawing/2014/main" id="{7201DB19-2949-4A69-806E-95CC029AD6A5}"/>
                  </a:ext>
                </a:extLst>
              </p:cNvPr>
              <p:cNvSpPr/>
              <p:nvPr/>
            </p:nvSpPr>
            <p:spPr>
              <a:xfrm>
                <a:off x="10145378" y="4468356"/>
                <a:ext cx="190006" cy="285011"/>
              </a:xfrm>
              <a:prstGeom prst="diamond">
                <a:avLst/>
              </a:prstGeom>
              <a:solidFill>
                <a:srgbClr val="95C11F"/>
              </a:solidFill>
              <a:ln w="19050" cap="flat" cmpd="sng" algn="ctr">
                <a:noFill/>
                <a:prstDash val="dash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50" b="0" i="0" u="none" strike="noStrike" kern="0" cap="none" spc="0" normalizeH="0" baseline="0" noProof="1">
                    <a:ln>
                      <a:noFill/>
                    </a:ln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BC96A14-D67E-45F5-83B7-4F861041A2FC}"/>
                  </a:ext>
                </a:extLst>
              </p:cNvPr>
              <p:cNvSpPr/>
              <p:nvPr/>
            </p:nvSpPr>
            <p:spPr>
              <a:xfrm>
                <a:off x="10424283" y="4436261"/>
                <a:ext cx="1590010" cy="349200"/>
              </a:xfrm>
              <a:prstGeom prst="rect">
                <a:avLst/>
              </a:prstGeom>
              <a:noFill/>
              <a:ln>
                <a:solidFill>
                  <a:srgbClr val="95C1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 defTabSz="356007">
                  <a:defRPr/>
                </a:pPr>
                <a:r>
                  <a:rPr lang="nb-NO" sz="750" kern="0" noProof="1">
                    <a:solidFill>
                      <a:srgbClr val="494949"/>
                    </a:solidFill>
                    <a:latin typeface="+mj-lt"/>
                  </a:rPr>
                  <a:t>Gjennomført konseptvalgutredning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3747BD9-0D95-4A41-8D8C-17CC36ABE965}"/>
                </a:ext>
              </a:extLst>
            </p:cNvPr>
            <p:cNvGrpSpPr/>
            <p:nvPr/>
          </p:nvGrpSpPr>
          <p:grpSpPr>
            <a:xfrm>
              <a:off x="10145378" y="4986089"/>
              <a:ext cx="1868915" cy="349200"/>
              <a:chOff x="10145378" y="4837598"/>
              <a:chExt cx="1868915" cy="349200"/>
            </a:xfrm>
          </p:grpSpPr>
          <p:sp>
            <p:nvSpPr>
              <p:cNvPr id="61" name="Diamond 198">
                <a:extLst>
                  <a:ext uri="{FF2B5EF4-FFF2-40B4-BE49-F238E27FC236}">
                    <a16:creationId xmlns:a16="http://schemas.microsoft.com/office/drawing/2014/main" id="{84A56C3F-D122-4025-B11F-2CA1E4B6CDEB}"/>
                  </a:ext>
                </a:extLst>
              </p:cNvPr>
              <p:cNvSpPr/>
              <p:nvPr/>
            </p:nvSpPr>
            <p:spPr>
              <a:xfrm>
                <a:off x="10145378" y="4869693"/>
                <a:ext cx="190006" cy="285011"/>
              </a:xfrm>
              <a:prstGeom prst="diamond">
                <a:avLst/>
              </a:prstGeom>
              <a:solidFill>
                <a:srgbClr val="007ACC"/>
              </a:solidFill>
              <a:ln w="19050" cap="flat" cmpd="sng" algn="ctr">
                <a:noFill/>
                <a:prstDash val="dash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50" b="0" i="0" u="none" strike="noStrike" kern="0" cap="none" spc="0" normalizeH="0" baseline="0" noProof="1">
                    <a:ln>
                      <a:noFill/>
                    </a:ln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4A3F337-8D86-4849-9BC5-1C7D835852B6}"/>
                  </a:ext>
                </a:extLst>
              </p:cNvPr>
              <p:cNvSpPr/>
              <p:nvPr/>
            </p:nvSpPr>
            <p:spPr>
              <a:xfrm>
                <a:off x="10424283" y="4837598"/>
                <a:ext cx="1590010" cy="349200"/>
              </a:xfrm>
              <a:prstGeom prst="rect">
                <a:avLst/>
              </a:prstGeom>
              <a:noFill/>
              <a:ln>
                <a:solidFill>
                  <a:srgbClr val="007ACC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 defTabSz="356007">
                  <a:defRPr/>
                </a:pPr>
                <a:r>
                  <a:rPr lang="nb-NO" sz="750" kern="0" noProof="1">
                    <a:solidFill>
                      <a:srgbClr val="494949"/>
                    </a:solidFill>
                    <a:latin typeface="+mj-lt"/>
                  </a:rPr>
                  <a:t>Utkast innen 1.mai for helhetlig kontordisponeringsplan Oslo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AC27271-9433-43A4-B422-2946329F245D}"/>
                </a:ext>
              </a:extLst>
            </p:cNvPr>
            <p:cNvGrpSpPr/>
            <p:nvPr/>
          </p:nvGrpSpPr>
          <p:grpSpPr>
            <a:xfrm>
              <a:off x="10145378" y="4120758"/>
              <a:ext cx="1868915" cy="349200"/>
              <a:chOff x="10145378" y="4061274"/>
              <a:chExt cx="1868915" cy="349200"/>
            </a:xfrm>
          </p:grpSpPr>
          <p:sp>
            <p:nvSpPr>
              <p:cNvPr id="76" name="Diamond 198">
                <a:extLst>
                  <a:ext uri="{FF2B5EF4-FFF2-40B4-BE49-F238E27FC236}">
                    <a16:creationId xmlns:a16="http://schemas.microsoft.com/office/drawing/2014/main" id="{E5D97BB7-A767-4574-B618-9574DA50381B}"/>
                  </a:ext>
                </a:extLst>
              </p:cNvPr>
              <p:cNvSpPr/>
              <p:nvPr/>
            </p:nvSpPr>
            <p:spPr>
              <a:xfrm>
                <a:off x="10145378" y="4093369"/>
                <a:ext cx="190006" cy="285011"/>
              </a:xfrm>
              <a:prstGeom prst="diamond">
                <a:avLst/>
              </a:prstGeom>
              <a:solidFill>
                <a:srgbClr val="95C11F"/>
              </a:solidFill>
              <a:ln w="19050" cap="flat" cmpd="sng" algn="ctr">
                <a:noFill/>
                <a:prstDash val="dash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b-NO" sz="750" kern="0" noProof="1">
                    <a:latin typeface="Tahoma"/>
                  </a:rPr>
                  <a:t>3</a:t>
                </a:r>
                <a:endParaRPr kumimoji="0" lang="nb-NO" sz="750" b="0" i="0" u="none" strike="noStrike" kern="0" cap="none" spc="0" normalizeH="0" baseline="0" noProof="1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53394874-00D0-43B3-AB81-23DAC9473A5B}"/>
                  </a:ext>
                </a:extLst>
              </p:cNvPr>
              <p:cNvSpPr/>
              <p:nvPr/>
            </p:nvSpPr>
            <p:spPr>
              <a:xfrm>
                <a:off x="10424283" y="4061274"/>
                <a:ext cx="1590010" cy="349200"/>
              </a:xfrm>
              <a:prstGeom prst="rect">
                <a:avLst/>
              </a:prstGeom>
              <a:noFill/>
              <a:ln>
                <a:solidFill>
                  <a:srgbClr val="95C1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 defTabSz="356007">
                  <a:defRPr/>
                </a:pPr>
                <a:r>
                  <a:rPr lang="nb-NO" sz="750" kern="0" noProof="1">
                    <a:solidFill>
                      <a:srgbClr val="494949"/>
                    </a:solidFill>
                    <a:latin typeface="+mj-lt"/>
                  </a:rPr>
                  <a:t>Endelig vurdering av samarbeidspartnere på Romerike innen 1. juli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4333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DDF0D-87A5-4E92-A66C-F5D85D3A8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757" y="1015052"/>
            <a:ext cx="10806491" cy="467511"/>
          </a:xfrm>
        </p:spPr>
        <p:txBody>
          <a:bodyPr>
            <a:normAutofit fontScale="90000"/>
          </a:bodyPr>
          <a:lstStyle/>
          <a:p>
            <a:r>
              <a:rPr lang="nb-NO"/>
              <a:t>Det er utsendt en bestilling til fakultetene og sentrene tilknyttet tre av programmets prosjekter</a:t>
            </a:r>
          </a:p>
        </p:txBody>
      </p:sp>
      <p:cxnSp>
        <p:nvCxnSpPr>
          <p:cNvPr id="6" name="Straight Connector 15">
            <a:extLst>
              <a:ext uri="{FF2B5EF4-FFF2-40B4-BE49-F238E27FC236}">
                <a16:creationId xmlns:a16="http://schemas.microsoft.com/office/drawing/2014/main" id="{A963ABE5-A6F4-40D7-8EAE-BB555E9286B5}"/>
              </a:ext>
            </a:extLst>
          </p:cNvPr>
          <p:cNvCxnSpPr>
            <a:cxnSpLocks/>
          </p:cNvCxnSpPr>
          <p:nvPr/>
        </p:nvCxnSpPr>
        <p:spPr>
          <a:xfrm>
            <a:off x="775855" y="3442541"/>
            <a:ext cx="11194510" cy="0"/>
          </a:xfrm>
          <a:prstGeom prst="line">
            <a:avLst/>
          </a:prstGeom>
          <a:ln w="22225" cap="rnd">
            <a:solidFill>
              <a:schemeClr val="bg1">
                <a:lumMod val="65000"/>
              </a:schemeClr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738FA6E-C375-4711-8692-81AF58DC13A1}"/>
              </a:ext>
            </a:extLst>
          </p:cNvPr>
          <p:cNvSpPr txBox="1"/>
          <p:nvPr/>
        </p:nvSpPr>
        <p:spPr>
          <a:xfrm>
            <a:off x="1287048" y="3505019"/>
            <a:ext cx="2977456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100" b="1"/>
              <a:t>LUI, TKD OG HV </a:t>
            </a:r>
            <a:r>
              <a:rPr lang="nb-NO" sz="1100"/>
              <a:t>skal utarbeide fremdriftsplan for mottak av studenter og ansatte fra Kjeller. </a:t>
            </a:r>
            <a:br>
              <a:rPr lang="nb-NO" sz="1100"/>
            </a:br>
            <a:r>
              <a:rPr lang="nb-NO" sz="1100"/>
              <a:t>Det bes også om innspill fra Studentparlamentet Plan med </a:t>
            </a:r>
            <a:r>
              <a:rPr lang="nb-NO" sz="1100" b="1"/>
              <a:t>risikovurdering</a:t>
            </a:r>
            <a:r>
              <a:rPr lang="nb-NO" sz="1100"/>
              <a:t> og </a:t>
            </a:r>
            <a:r>
              <a:rPr lang="nb-NO" sz="1100" b="1"/>
              <a:t>to alternativer:</a:t>
            </a:r>
            <a:endParaRPr lang="nb-NO" sz="1100" b="1">
              <a:cs typeface="Arial"/>
            </a:endParaRPr>
          </a:p>
          <a:p>
            <a:pPr marL="685800" lvl="1" indent="-228600">
              <a:buAutoNum type="alphaLcParenR"/>
            </a:pPr>
            <a:r>
              <a:rPr lang="nb-NO" sz="1100"/>
              <a:t>Flytting i sekvenser</a:t>
            </a:r>
            <a:endParaRPr lang="nb-NO" sz="1100">
              <a:cs typeface="Arial"/>
            </a:endParaRPr>
          </a:p>
          <a:p>
            <a:pPr marL="685800" lvl="1" indent="-228600">
              <a:buAutoNum type="alphaLcParenR"/>
            </a:pPr>
            <a:r>
              <a:rPr lang="nb-NO" sz="1100"/>
              <a:t>Flytting ved leietidens utløp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100">
                <a:cs typeface="Arial"/>
              </a:rPr>
              <a:t>Som en del av arbeidet skal det gjennomføres omstillingssamtaler med alle ansatte ved Kjeller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100" b="1"/>
              <a:t>Fremdriftsplanen skal være utarbeidet innen 1. mai 2021.</a:t>
            </a:r>
            <a:endParaRPr lang="nb-NO" sz="1000" b="1">
              <a:highlight>
                <a:srgbClr val="FFFF00"/>
              </a:highlight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9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A318F3-325D-4D0B-AEFA-F8823A07A1FD}"/>
              </a:ext>
            </a:extLst>
          </p:cNvPr>
          <p:cNvSpPr txBox="1"/>
          <p:nvPr/>
        </p:nvSpPr>
        <p:spPr>
          <a:xfrm>
            <a:off x="4264504" y="3494268"/>
            <a:ext cx="4152429" cy="31239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100" b="1"/>
              <a:t>Alle fagmiljøer ved fakultetene og sentrene </a:t>
            </a:r>
            <a:r>
              <a:rPr lang="nb-NO" sz="1100"/>
              <a:t>bes identifisere </a:t>
            </a:r>
            <a:r>
              <a:rPr lang="nb-NO" sz="1100" b="1"/>
              <a:t>mulige samarbeidspartnere på Romerike</a:t>
            </a:r>
            <a:r>
              <a:rPr lang="nb-NO" sz="1100"/>
              <a:t> og drøfte merverdien av fysisk samlokalisering med disse.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100"/>
              <a:t>Det skal også drøftes </a:t>
            </a:r>
            <a:r>
              <a:rPr lang="nb-NO" sz="1100" b="1"/>
              <a:t>hvordan man kan bygge og utvikle gode arbeids- og læringsmiljø</a:t>
            </a:r>
            <a:r>
              <a:rPr lang="nb-NO" sz="1100"/>
              <a:t> dersom samlokaliseringen blir aktuell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100"/>
              <a:t>Det bes også om innspill fra Studentparlamentet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100" b="1"/>
              <a:t>Utkast leveres til programleder</a:t>
            </a:r>
            <a:r>
              <a:rPr lang="nb-NO" sz="1100"/>
              <a:t>  </a:t>
            </a:r>
            <a:r>
              <a:rPr lang="nb-NO" sz="1100" b="1"/>
              <a:t>innen 1. april. </a:t>
            </a:r>
            <a:r>
              <a:rPr lang="nb-NO" sz="1100"/>
              <a:t>Utkast til innspill skal være drøftet og forankret i fakultetets medvirkningsorganer.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100"/>
              <a:t>Utkastet vil være gjenstand for dialog mellom dekan og rektor og institusjonsledelse, og vil behandles i RLM, styringsgruppen, sentralt IDF, AMU og SP før det revideres og behandles hos fakultetsstyret og senterstyret.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100" b="1"/>
              <a:t>Endelig innspill skal leveres innen 1. juli 2021.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100" b="1"/>
          </a:p>
          <a:p>
            <a:endParaRPr lang="nb-NO" sz="1100" b="1"/>
          </a:p>
          <a:p>
            <a:endParaRPr lang="nb-NO" sz="1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3C670D-7E40-4235-9D89-F8C567454BC0}"/>
              </a:ext>
            </a:extLst>
          </p:cNvPr>
          <p:cNvSpPr txBox="1"/>
          <p:nvPr/>
        </p:nvSpPr>
        <p:spPr>
          <a:xfrm>
            <a:off x="8416933" y="3494268"/>
            <a:ext cx="3105090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100"/>
              <a:t>Alle</a:t>
            </a:r>
            <a:r>
              <a:rPr lang="nb-NO" sz="1100" b="1"/>
              <a:t> fakultetene </a:t>
            </a:r>
            <a:r>
              <a:rPr lang="nb-NO" sz="1100"/>
              <a:t>og </a:t>
            </a:r>
            <a:r>
              <a:rPr lang="nb-NO" sz="1100" b="1"/>
              <a:t>sentrene</a:t>
            </a:r>
            <a:r>
              <a:rPr lang="nb-NO" sz="1100"/>
              <a:t> skal utarbeide en </a:t>
            </a:r>
            <a:r>
              <a:rPr lang="nb-NO" sz="1100" b="1"/>
              <a:t>plan for arealeffektivisering</a:t>
            </a:r>
            <a:r>
              <a:rPr lang="nb-NO" sz="1100"/>
              <a:t> av sine arealer i Oslo. Det bes også om innspill fra Studentparlamentet.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100"/>
              <a:t>Mål om å samle flere av fakultetene og sentrene.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100">
                <a:cs typeface="Arial"/>
              </a:rPr>
              <a:t>Det er utarbeidet felles føringer som legges til grunn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100" b="1"/>
              <a:t>Første utkast til en plan legges frem</a:t>
            </a:r>
            <a:br>
              <a:rPr lang="nb-NO" sz="1100" b="1"/>
            </a:br>
            <a:r>
              <a:rPr lang="nb-NO" sz="1100" b="1"/>
              <a:t>innen 1. mai 2021. </a:t>
            </a:r>
            <a:endParaRPr lang="nb-NO" sz="105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E172F-4CFB-41C2-8C68-B07FE44656E3}"/>
              </a:ext>
            </a:extLst>
          </p:cNvPr>
          <p:cNvSpPr txBox="1"/>
          <p:nvPr/>
        </p:nvSpPr>
        <p:spPr>
          <a:xfrm>
            <a:off x="1197463" y="1902692"/>
            <a:ext cx="2930400" cy="1454400"/>
          </a:xfrm>
          <a:prstGeom prst="rect">
            <a:avLst/>
          </a:prstGeom>
          <a:solidFill>
            <a:srgbClr val="FFDC00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/>
            <a:br>
              <a:rPr lang="nb-NO" b="1"/>
            </a:br>
            <a:r>
              <a:rPr lang="nb-NO"/>
              <a:t>Prosjekt – Avvikling og utflytting fra Kjeller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8E5A30-BB9A-423E-ACDF-4BBCEC74065A}"/>
              </a:ext>
            </a:extLst>
          </p:cNvPr>
          <p:cNvSpPr txBox="1"/>
          <p:nvPr/>
        </p:nvSpPr>
        <p:spPr>
          <a:xfrm>
            <a:off x="4895493" y="1902692"/>
            <a:ext cx="2930400" cy="1454400"/>
          </a:xfrm>
          <a:prstGeom prst="rect">
            <a:avLst/>
          </a:prstGeom>
          <a:solidFill>
            <a:srgbClr val="FFDC00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/>
            <a:br>
              <a:rPr lang="nb-NO" b="1"/>
            </a:br>
            <a:r>
              <a:rPr lang="nb-NO"/>
              <a:t>Prosjekt – Ny tilstedeværelse på Romerike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9EC388-B93D-49C5-BADD-06EDA47F1A83}"/>
              </a:ext>
            </a:extLst>
          </p:cNvPr>
          <p:cNvSpPr txBox="1"/>
          <p:nvPr/>
        </p:nvSpPr>
        <p:spPr>
          <a:xfrm>
            <a:off x="8593523" y="1902692"/>
            <a:ext cx="2928500" cy="1453420"/>
          </a:xfrm>
          <a:prstGeom prst="rect">
            <a:avLst/>
          </a:prstGeom>
          <a:solidFill>
            <a:srgbClr val="FFDC00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/>
            <a:br>
              <a:rPr lang="nb-NO" b="1"/>
            </a:br>
            <a:r>
              <a:rPr lang="nb-NO"/>
              <a:t>Prosjekt – Helhetlig disponeringsplan av kontorer og arealer i Oslo</a:t>
            </a:r>
          </a:p>
        </p:txBody>
      </p:sp>
    </p:spTree>
    <p:extLst>
      <p:ext uri="{BB962C8B-B14F-4D97-AF65-F5344CB8AC3E}">
        <p14:creationId xmlns:p14="http://schemas.microsoft.com/office/powerpoint/2010/main" val="1095490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fish, flying&#10;&#10;Description automatically generated">
            <a:extLst>
              <a:ext uri="{FF2B5EF4-FFF2-40B4-BE49-F238E27FC236}">
                <a16:creationId xmlns:a16="http://schemas.microsoft.com/office/drawing/2014/main" id="{ABBD4292-FC40-4614-8476-AFA6D046D2A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8731" b="8731"/>
          <a:stretch>
            <a:fillRect/>
          </a:stretch>
        </p:blipFill>
        <p:spPr/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F5407C5A-08B1-48F1-9BB4-BAFF70606110}"/>
              </a:ext>
            </a:extLst>
          </p:cNvPr>
          <p:cNvSpPr/>
          <p:nvPr/>
        </p:nvSpPr>
        <p:spPr>
          <a:xfrm>
            <a:off x="-68664" y="-38623"/>
            <a:ext cx="12329327" cy="6935245"/>
          </a:xfrm>
          <a:prstGeom prst="rect">
            <a:avLst/>
          </a:prstGeom>
          <a:solidFill>
            <a:schemeClr val="tx1">
              <a:lumMod val="50000"/>
              <a:alpha val="67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srgbClr val="D7D7D7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5BF488E-9067-4933-8C94-D11E13C4FC8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3315" y="683635"/>
            <a:ext cx="705946" cy="419050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27D7AB-9172-443B-B640-3CFE94B0A5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3316" y="6170432"/>
            <a:ext cx="1626139" cy="191842"/>
          </a:xfrm>
        </p:spPr>
        <p:txBody>
          <a:bodyPr/>
          <a:lstStyle/>
          <a:p>
            <a:endParaRPr lang="nb-NO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A0B551-F452-4B6A-826D-61E9C32E162E}"/>
              </a:ext>
            </a:extLst>
          </p:cNvPr>
          <p:cNvSpPr txBox="1"/>
          <p:nvPr/>
        </p:nvSpPr>
        <p:spPr>
          <a:xfrm>
            <a:off x="7026737" y="1862316"/>
            <a:ext cx="4703457" cy="2318657"/>
          </a:xfrm>
          <a:prstGeom prst="rect">
            <a:avLst/>
          </a:prstGeom>
          <a:solidFill>
            <a:srgbClr val="00424D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C2C44D51-7F91-4038-AD08-FD25D818B584}"/>
              </a:ext>
            </a:extLst>
          </p:cNvPr>
          <p:cNvSpPr txBox="1">
            <a:spLocks/>
          </p:cNvSpPr>
          <p:nvPr/>
        </p:nvSpPr>
        <p:spPr>
          <a:xfrm>
            <a:off x="6663553" y="2448097"/>
            <a:ext cx="4428949" cy="9464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491" indent="-228491" algn="l" defTabSz="91396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3"/>
              </a:spcAft>
              <a:buClrTx/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82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473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3964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455" indent="-228491" algn="l" defTabSz="913965" rtl="0" eaLnBrk="1" latinLnBrk="0" hangingPunct="1">
              <a:lnSpc>
                <a:spcPct val="100000"/>
              </a:lnSpc>
              <a:spcBef>
                <a:spcPts val="351"/>
              </a:spcBef>
              <a:buClrTx/>
              <a:buFont typeface="Arial" panose="020B0604020202020204" pitchFamily="34" charset="0"/>
              <a:buChar char="•"/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02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85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67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349" indent="-228491" algn="l" defTabSz="9139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3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Bakgrunn for </a:t>
            </a:r>
            <a:r>
              <a:rPr kumimoji="0" lang="nb-NO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hovedjusteringer</a:t>
            </a:r>
            <a:endParaRPr kumimoji="0" lang="nb-NO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625738-C67C-43A3-82E8-80F953168162}"/>
              </a:ext>
            </a:extLst>
          </p:cNvPr>
          <p:cNvCxnSpPr>
            <a:cxnSpLocks/>
          </p:cNvCxnSpPr>
          <p:nvPr/>
        </p:nvCxnSpPr>
        <p:spPr>
          <a:xfrm>
            <a:off x="6814268" y="2830311"/>
            <a:ext cx="427823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l: vinkeltegn 154">
            <a:extLst>
              <a:ext uri="{FF2B5EF4-FFF2-40B4-BE49-F238E27FC236}">
                <a16:creationId xmlns:a16="http://schemas.microsoft.com/office/drawing/2014/main" id="{89DB2B03-D599-4062-89A2-448917E405EB}"/>
              </a:ext>
            </a:extLst>
          </p:cNvPr>
          <p:cNvSpPr/>
          <p:nvPr/>
        </p:nvSpPr>
        <p:spPr>
          <a:xfrm>
            <a:off x="5300178" y="2351720"/>
            <a:ext cx="487346" cy="3658505"/>
          </a:xfrm>
          <a:prstGeom prst="chevron">
            <a:avLst>
              <a:gd name="adj" fmla="val 70009"/>
            </a:avLst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srgbClr val="D7D7D7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4EDBE-C311-4A75-BF9D-E561EEE6A318}"/>
              </a:ext>
            </a:extLst>
          </p:cNvPr>
          <p:cNvSpPr txBox="1"/>
          <p:nvPr/>
        </p:nvSpPr>
        <p:spPr>
          <a:xfrm>
            <a:off x="6181543" y="2967569"/>
            <a:ext cx="5548651" cy="2300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 Endringer i ordlyd etter styrets muntlige tilbakemeldinger i styremøte desember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«Tilstedeværelse på Romerike» endret til «fullverdig campus på Romerike» og «Campus Romerike» i bestillingen og direktivet.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Endringer i tidslinjer som følge av inngått forlik mellom </a:t>
            </a:r>
            <a:r>
              <a:rPr kumimoji="0" lang="nb-NO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Hemfosa</a:t>
            </a: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AS og staten ved Kunnskapsdepartementet</a:t>
            </a:r>
            <a:b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nb-NO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3. Presiseringer om arealeffektivisering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4. Samtaler med ansatte på Kjeller og i Oslo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B8D3905-CD19-4656-BFD8-BC20F4C9812D}"/>
              </a:ext>
            </a:extLst>
          </p:cNvPr>
          <p:cNvSpPr txBox="1">
            <a:spLocks/>
          </p:cNvSpPr>
          <p:nvPr/>
        </p:nvSpPr>
        <p:spPr>
          <a:xfrm>
            <a:off x="683315" y="1669558"/>
            <a:ext cx="10806491" cy="46751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39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4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39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Versjon 1.1 av programdirektivet og bestillingen ble besluttet av styringsgruppen 17. februar</a:t>
            </a:r>
            <a:endParaRPr kumimoji="0" lang="nb-NO" sz="3374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B7C33F3-1E60-49A2-9586-BF4374872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15" y="2706581"/>
            <a:ext cx="1851291" cy="2481861"/>
          </a:xfrm>
          <a:prstGeom prst="rect">
            <a:avLst/>
          </a:prstGeom>
          <a:effectLst>
            <a:outerShdw blurRad="50800" dist="38100" dir="13500000" algn="br" rotWithShape="0">
              <a:schemeClr val="bg1">
                <a:alpha val="40000"/>
              </a:scheme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61B120-2467-418D-8558-BE916FAE131E}"/>
              </a:ext>
            </a:extLst>
          </p:cNvPr>
          <p:cNvSpPr txBox="1"/>
          <p:nvPr/>
        </p:nvSpPr>
        <p:spPr>
          <a:xfrm>
            <a:off x="519724" y="5207304"/>
            <a:ext cx="21784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til V 1.1 av programdirektivet</a:t>
            </a:r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7B861-46D3-41EE-984A-55880F851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0734" y="2703942"/>
            <a:ext cx="1909889" cy="2481861"/>
          </a:xfrm>
          <a:prstGeom prst="rect">
            <a:avLst/>
          </a:prstGeom>
          <a:effectLst>
            <a:outerShdw blurRad="50800" dist="38100" dir="13500000" algn="r" rotWithShape="0">
              <a:schemeClr val="bg1">
                <a:alpha val="40000"/>
              </a:scheme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C1F0D2-8041-4CA7-A0BB-AF56E9B8AEEC}"/>
              </a:ext>
            </a:extLst>
          </p:cNvPr>
          <p:cNvSpPr txBox="1"/>
          <p:nvPr/>
        </p:nvSpPr>
        <p:spPr>
          <a:xfrm>
            <a:off x="3090733" y="5193754"/>
            <a:ext cx="1909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til V 1.1 av bestillingen til fakultet, sentra og Studentparlamentet</a:t>
            </a:r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434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sloMet">
      <a:dk1>
        <a:sysClr val="windowText" lastClr="000000"/>
      </a:dk1>
      <a:lt1>
        <a:sysClr val="window" lastClr="FFFFFF"/>
      </a:lt1>
      <a:dk2>
        <a:srgbClr val="000000"/>
      </a:dk2>
      <a:lt2>
        <a:srgbClr val="D7D7D7"/>
      </a:lt2>
      <a:accent1>
        <a:srgbClr val="FFDC00"/>
      </a:accent1>
      <a:accent2>
        <a:srgbClr val="E02D00"/>
      </a:accent2>
      <a:accent3>
        <a:srgbClr val="007ACC"/>
      </a:accent3>
      <a:accent4>
        <a:srgbClr val="99002B"/>
      </a:accent4>
      <a:accent5>
        <a:srgbClr val="000064"/>
      </a:accent5>
      <a:accent6>
        <a:srgbClr val="FF81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OsloMet.potx" id="{C9E44D06-7CC8-40BE-90E8-74CD8F492AD3}" vid="{1516759D-2BEF-4D5B-B6D8-C76693899F35}"/>
    </a:ext>
  </a:extLst>
</a:theme>
</file>

<file path=ppt/theme/theme2.xml><?xml version="1.0" encoding="utf-8"?>
<a:theme xmlns:a="http://schemas.openxmlformats.org/drawingml/2006/main" name="Office-tema">
  <a:themeElements>
    <a:clrScheme name="OsloMet">
      <a:dk1>
        <a:sysClr val="windowText" lastClr="000000"/>
      </a:dk1>
      <a:lt1>
        <a:sysClr val="window" lastClr="FFFFFF"/>
      </a:lt1>
      <a:dk2>
        <a:srgbClr val="000000"/>
      </a:dk2>
      <a:lt2>
        <a:srgbClr val="D7D7D7"/>
      </a:lt2>
      <a:accent1>
        <a:srgbClr val="FFDC00"/>
      </a:accent1>
      <a:accent2>
        <a:srgbClr val="E02D00"/>
      </a:accent2>
      <a:accent3>
        <a:srgbClr val="007ACC"/>
      </a:accent3>
      <a:accent4>
        <a:srgbClr val="99002B"/>
      </a:accent4>
      <a:accent5>
        <a:srgbClr val="000064"/>
      </a:accent5>
      <a:accent6>
        <a:srgbClr val="FF81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OsloMet.potx" id="{C9E44D06-7CC8-40BE-90E8-74CD8F492AD3}" vid="{1516759D-2BEF-4D5B-B6D8-C76693899F35}"/>
    </a:ext>
  </a:extLst>
</a:theme>
</file>

<file path=ppt/theme/theme3.xml><?xml version="1.0" encoding="utf-8"?>
<a:theme xmlns:a="http://schemas.openxmlformats.org/drawingml/2006/main" name="Office-tema">
  <a:themeElements>
    <a:clrScheme name="OsloMet">
      <a:dk1>
        <a:sysClr val="windowText" lastClr="000000"/>
      </a:dk1>
      <a:lt1>
        <a:sysClr val="window" lastClr="FFFFFF"/>
      </a:lt1>
      <a:dk2>
        <a:srgbClr val="000000"/>
      </a:dk2>
      <a:lt2>
        <a:srgbClr val="D7D7D7"/>
      </a:lt2>
      <a:accent1>
        <a:srgbClr val="FFDC00"/>
      </a:accent1>
      <a:accent2>
        <a:srgbClr val="E02D00"/>
      </a:accent2>
      <a:accent3>
        <a:srgbClr val="007ACC"/>
      </a:accent3>
      <a:accent4>
        <a:srgbClr val="99002B"/>
      </a:accent4>
      <a:accent5>
        <a:srgbClr val="000064"/>
      </a:accent5>
      <a:accent6>
        <a:srgbClr val="FF81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OsloMet.potx" id="{C9E44D06-7CC8-40BE-90E8-74CD8F492AD3}" vid="{1516759D-2BEF-4D5B-B6D8-C76693899F35}"/>
    </a:ext>
  </a:extLst>
</a:theme>
</file>

<file path=ppt/theme/theme4.xml><?xml version="1.0" encoding="utf-8"?>
<a:theme xmlns:a="http://schemas.openxmlformats.org/drawingml/2006/main" name="Office-tema">
  <a:themeElements>
    <a:clrScheme name="OsloMet">
      <a:dk1>
        <a:sysClr val="windowText" lastClr="000000"/>
      </a:dk1>
      <a:lt1>
        <a:sysClr val="window" lastClr="FFFFFF"/>
      </a:lt1>
      <a:dk2>
        <a:srgbClr val="000000"/>
      </a:dk2>
      <a:lt2>
        <a:srgbClr val="D7D7D7"/>
      </a:lt2>
      <a:accent1>
        <a:srgbClr val="FFDC00"/>
      </a:accent1>
      <a:accent2>
        <a:srgbClr val="E02D00"/>
      </a:accent2>
      <a:accent3>
        <a:srgbClr val="007ACC"/>
      </a:accent3>
      <a:accent4>
        <a:srgbClr val="99002B"/>
      </a:accent4>
      <a:accent5>
        <a:srgbClr val="000064"/>
      </a:accent5>
      <a:accent6>
        <a:srgbClr val="FF81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OsloMet.potx" id="{C9E44D06-7CC8-40BE-90E8-74CD8F492AD3}" vid="{1516759D-2BEF-4D5B-B6D8-C76693899F35}"/>
    </a:ext>
  </a:extLst>
</a:theme>
</file>

<file path=ppt/theme/theme5.xml><?xml version="1.0" encoding="utf-8"?>
<a:theme xmlns:a="http://schemas.openxmlformats.org/drawingml/2006/main" name="1_Office-tema">
  <a:themeElements>
    <a:clrScheme name="OsloMet">
      <a:dk1>
        <a:sysClr val="windowText" lastClr="000000"/>
      </a:dk1>
      <a:lt1>
        <a:sysClr val="window" lastClr="FFFFFF"/>
      </a:lt1>
      <a:dk2>
        <a:srgbClr val="000000"/>
      </a:dk2>
      <a:lt2>
        <a:srgbClr val="D7D7D7"/>
      </a:lt2>
      <a:accent1>
        <a:srgbClr val="FFDC00"/>
      </a:accent1>
      <a:accent2>
        <a:srgbClr val="E02D00"/>
      </a:accent2>
      <a:accent3>
        <a:srgbClr val="007ACC"/>
      </a:accent3>
      <a:accent4>
        <a:srgbClr val="99002B"/>
      </a:accent4>
      <a:accent5>
        <a:srgbClr val="000064"/>
      </a:accent5>
      <a:accent6>
        <a:srgbClr val="FF81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OsloMet.potx" id="{C9E44D06-7CC8-40BE-90E8-74CD8F492AD3}" vid="{1516759D-2BEF-4D5B-B6D8-C76693899F35}"/>
    </a:ext>
  </a:extLst>
</a:theme>
</file>

<file path=ppt/theme/theme6.xml><?xml version="1.0" encoding="utf-8"?>
<a:theme xmlns:a="http://schemas.openxmlformats.org/drawingml/2006/main" name="Office-tema">
  <a:themeElements>
    <a:clrScheme name="OsloMet">
      <a:dk1>
        <a:sysClr val="windowText" lastClr="000000"/>
      </a:dk1>
      <a:lt1>
        <a:sysClr val="window" lastClr="FFFFFF"/>
      </a:lt1>
      <a:dk2>
        <a:srgbClr val="000000"/>
      </a:dk2>
      <a:lt2>
        <a:srgbClr val="D7D7D7"/>
      </a:lt2>
      <a:accent1>
        <a:srgbClr val="FFDC00"/>
      </a:accent1>
      <a:accent2>
        <a:srgbClr val="E02D00"/>
      </a:accent2>
      <a:accent3>
        <a:srgbClr val="007ACC"/>
      </a:accent3>
      <a:accent4>
        <a:srgbClr val="99002B"/>
      </a:accent4>
      <a:accent5>
        <a:srgbClr val="000064"/>
      </a:accent5>
      <a:accent6>
        <a:srgbClr val="FF81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OsloMet.potx" id="{C9E44D06-7CC8-40BE-90E8-74CD8F492AD3}" vid="{1516759D-2BEF-4D5B-B6D8-C76693899F35}"/>
    </a:ext>
  </a:extLst>
</a:theme>
</file>

<file path=ppt/theme/theme7.xml><?xml version="1.0" encoding="utf-8"?>
<a:theme xmlns:a="http://schemas.openxmlformats.org/drawingml/2006/main" name="Thème Office">
  <a:themeElements>
    <a:clrScheme name="Sopra Steria">
      <a:dk1>
        <a:srgbClr val="4A4A4A"/>
      </a:dk1>
      <a:lt1>
        <a:srgbClr val="FFFFFF"/>
      </a:lt1>
      <a:dk2>
        <a:srgbClr val="CF022B"/>
      </a:dk2>
      <a:lt2>
        <a:srgbClr val="F07D00"/>
      </a:lt2>
      <a:accent1>
        <a:srgbClr val="007AC2"/>
      </a:accent1>
      <a:accent2>
        <a:srgbClr val="32ABD0"/>
      </a:accent2>
      <a:accent3>
        <a:srgbClr val="00A188"/>
      </a:accent3>
      <a:accent4>
        <a:srgbClr val="95C11F"/>
      </a:accent4>
      <a:accent5>
        <a:srgbClr val="8C1D82"/>
      </a:accent5>
      <a:accent6>
        <a:srgbClr val="EA5599"/>
      </a:accent6>
      <a:hlink>
        <a:srgbClr val="A8A8A7"/>
      </a:hlink>
      <a:folHlink>
        <a:srgbClr val="EDEDED"/>
      </a:folHlink>
    </a:clrScheme>
    <a:fontScheme name="Sopra Steri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Sopra Steria">
      <a:dk1>
        <a:srgbClr val="4A4A4A"/>
      </a:dk1>
      <a:lt1>
        <a:srgbClr val="FFFFFF"/>
      </a:lt1>
      <a:dk2>
        <a:srgbClr val="CF022B"/>
      </a:dk2>
      <a:lt2>
        <a:srgbClr val="F07D00"/>
      </a:lt2>
      <a:accent1>
        <a:srgbClr val="007AC2"/>
      </a:accent1>
      <a:accent2>
        <a:srgbClr val="32ABD0"/>
      </a:accent2>
      <a:accent3>
        <a:srgbClr val="00A188"/>
      </a:accent3>
      <a:accent4>
        <a:srgbClr val="95C11F"/>
      </a:accent4>
      <a:accent5>
        <a:srgbClr val="8C1D82"/>
      </a:accent5>
      <a:accent6>
        <a:srgbClr val="EA5599"/>
      </a:accent6>
      <a:hlink>
        <a:srgbClr val="A8A8A7"/>
      </a:hlink>
      <a:folHlink>
        <a:srgbClr val="EDEDED"/>
      </a:folHlink>
    </a:clrScheme>
    <a:fontScheme name="Soprasteri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3A1CDBA1798FE46BA4AB957E26FD765" ma:contentTypeVersion="12" ma:contentTypeDescription="Opprett et nytt dokument." ma:contentTypeScope="" ma:versionID="f68afe325f0124b519831583fcca83a7">
  <xsd:schema xmlns:xsd="http://www.w3.org/2001/XMLSchema" xmlns:xs="http://www.w3.org/2001/XMLSchema" xmlns:p="http://schemas.microsoft.com/office/2006/metadata/properties" xmlns:ns1="http://schemas.microsoft.com/sharepoint/v3" xmlns:ns3="9658f90f-9579-44e6-b240-0ec5899b45a4" xmlns:ns4="fa468c34-4e3d-4a4d-8bf0-a88578e3fa9b" targetNamespace="http://schemas.microsoft.com/office/2006/metadata/properties" ma:root="true" ma:fieldsID="dff8d0b34cf14f6cbae546918eb7f5ab" ns1:_="" ns3:_="" ns4:_="">
    <xsd:import namespace="http://schemas.microsoft.com/sharepoint/v3"/>
    <xsd:import namespace="9658f90f-9579-44e6-b240-0ec5899b45a4"/>
    <xsd:import namespace="fa468c34-4e3d-4a4d-8bf0-a88578e3fa9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1:_ip_UnifiedCompliancePolicyProperties" minOccurs="0"/>
                <xsd:element ref="ns1:_ip_UnifiedCompliancePolicyUIAction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Egenskaper for samordnet samsvarspolicy" ma:description="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I-handling for samordnet samsvarspolicy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58f90f-9579-44e6-b240-0ec5899b45a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for deling av tips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468c34-4e3d-4a4d-8bf0-a88578e3fa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2BA675-A16A-4084-BCEF-3D37880C59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3CDE10-8C2E-4455-8DFD-39DE870FAAA8}">
  <ds:schemaRefs>
    <ds:schemaRef ds:uri="http://purl.org/dc/terms/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a468c34-4e3d-4a4d-8bf0-a88578e3fa9b"/>
    <ds:schemaRef ds:uri="9658f90f-9579-44e6-b240-0ec5899b45a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7922F0E-FE25-4113-B92D-99BC8E6A6B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658f90f-9579-44e6-b240-0ec5899b45a4"/>
    <ds:schemaRef ds:uri="fa468c34-4e3d-4a4d-8bf0-a88578e3fa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1953</Words>
  <Application>Microsoft Office PowerPoint</Application>
  <PresentationFormat>Widescreen</PresentationFormat>
  <Paragraphs>256</Paragraphs>
  <Slides>14</Slides>
  <Notes>9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6</vt:i4>
      </vt:variant>
      <vt:variant>
        <vt:lpstr>Lysbildetitler</vt:lpstr>
      </vt:variant>
      <vt:variant>
        <vt:i4>14</vt:i4>
      </vt:variant>
    </vt:vector>
  </HeadingPairs>
  <TitlesOfParts>
    <vt:vector size="23" baseType="lpstr">
      <vt:lpstr>Arial</vt:lpstr>
      <vt:lpstr>Moderat</vt:lpstr>
      <vt:lpstr>Tahoma</vt:lpstr>
      <vt:lpstr>Office-tema</vt:lpstr>
      <vt:lpstr>Office-tema</vt:lpstr>
      <vt:lpstr>Office-tema</vt:lpstr>
      <vt:lpstr>Office-tema</vt:lpstr>
      <vt:lpstr>1_Office-tema</vt:lpstr>
      <vt:lpstr>Office-tema</vt:lpstr>
      <vt:lpstr>Campusprogrammet – OsloMet Forskerforbundet – 3.mars  </vt:lpstr>
      <vt:lpstr>PowerPoint-presentasjon</vt:lpstr>
      <vt:lpstr>Campusprogrammet skal sikre helhetlige vurderinger og ivaretakelse av fremtidens campusutvikling ved OsloMet, sett i lys av samfunnsoppdraget  og strategiske føringer</vt:lpstr>
      <vt:lpstr>Oppsummerte innspill fra styreseminaret oktober 2020, til videre prosess</vt:lpstr>
      <vt:lpstr>Det er gjennomført en rekke aktiviteter i 2020 som legger et godt grunnlag for fremdrift i 2021</vt:lpstr>
      <vt:lpstr>PowerPoint-presentasjon</vt:lpstr>
      <vt:lpstr>PowerPoint-presentasjon</vt:lpstr>
      <vt:lpstr>Det er utsendt en bestilling til fakultetene og sentrene tilknyttet tre av programmets prosjekter</vt:lpstr>
      <vt:lpstr>PowerPoint-presentasjon</vt:lpstr>
      <vt:lpstr>Praktisk betydning av endringer i bestilling  for fakultet og sentre</vt:lpstr>
      <vt:lpstr>Fremtidig campus på Romerike skal være basert på faglig innhold og der tilbud og etterspørsel møtes </vt:lpstr>
      <vt:lpstr>Oppsummering fra møter med kommuner</vt:lpstr>
      <vt:lpstr>Statens prosjektmodell – Konseptvalgutredning (KVU)</vt:lpstr>
      <vt:lpstr>Spørsmål?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Campusutvikling</dc:title>
  <dc:creator>GULLIKSEN Arne-Vetle</dc:creator>
  <cp:lastModifiedBy>Astrid Sofie Schjetne Valheim</cp:lastModifiedBy>
  <cp:revision>3</cp:revision>
  <dcterms:created xsi:type="dcterms:W3CDTF">2020-09-17T09:02:43Z</dcterms:created>
  <dcterms:modified xsi:type="dcterms:W3CDTF">2022-11-10T14:16:39Z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0x010100B3A1CDBA1798FE46BA4AB957E26FD765</vt:lpwstr>
  </property>
  <property fmtid="{D5CDD505-2E9C-101B-9397-08002B2CF9AE}" pid="3" name="_dlc_DocIdItemGuid">
    <vt:lpwstr>5cc13bec-c451-46e2-b253-a71f90f6c45d</vt:lpwstr>
  </property>
  <property fmtid="{D5CDD505-2E9C-101B-9397-08002B2CF9AE}" pid="4" name="SharedWithUsers">
    <vt:lpwstr>2143;#Campusprogrammet OsloMet-medlemmer</vt:lpwstr>
  </property>
</Properties>
</file>